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bookmarkIdSeed="5">
  <p:sldMasterIdLst>
    <p:sldMasterId id="2147483648" r:id="rId1"/>
  </p:sldMasterIdLst>
  <p:notesMasterIdLst>
    <p:notesMasterId r:id="rId33"/>
  </p:notesMasterIdLst>
  <p:sldIdLst>
    <p:sldId id="256" r:id="rId2"/>
    <p:sldId id="259" r:id="rId3"/>
    <p:sldId id="257" r:id="rId4"/>
    <p:sldId id="261" r:id="rId5"/>
    <p:sldId id="264" r:id="rId6"/>
    <p:sldId id="265" r:id="rId7"/>
    <p:sldId id="267" r:id="rId8"/>
    <p:sldId id="266" r:id="rId9"/>
    <p:sldId id="268" r:id="rId10"/>
    <p:sldId id="271" r:id="rId11"/>
    <p:sldId id="276" r:id="rId12"/>
    <p:sldId id="279" r:id="rId13"/>
    <p:sldId id="280" r:id="rId14"/>
    <p:sldId id="282" r:id="rId15"/>
    <p:sldId id="283" r:id="rId16"/>
    <p:sldId id="284" r:id="rId17"/>
    <p:sldId id="285" r:id="rId18"/>
    <p:sldId id="287" r:id="rId19"/>
    <p:sldId id="288" r:id="rId20"/>
    <p:sldId id="289" r:id="rId21"/>
    <p:sldId id="290" r:id="rId22"/>
    <p:sldId id="295" r:id="rId23"/>
    <p:sldId id="296" r:id="rId24"/>
    <p:sldId id="297" r:id="rId25"/>
    <p:sldId id="298" r:id="rId26"/>
    <p:sldId id="299" r:id="rId27"/>
    <p:sldId id="300" r:id="rId28"/>
    <p:sldId id="301" r:id="rId29"/>
    <p:sldId id="302" r:id="rId30"/>
    <p:sldId id="303" r:id="rId31"/>
    <p:sldId id="305" r:id="rId3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F2CD44"/>
    <a:srgbClr val="D3A90F"/>
    <a:srgbClr val="003F4C"/>
    <a:srgbClr val="1D3A00"/>
    <a:srgbClr val="5EEC3C"/>
    <a:srgbClr val="990099"/>
    <a:srgbClr val="CC0099"/>
    <a:srgbClr val="FE9202"/>
    <a:srgbClr val="007033"/>
    <a:srgbClr val="6C1A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620"/>
    <p:restoredTop sz="94660"/>
  </p:normalViewPr>
  <p:slideViewPr>
    <p:cSldViewPr>
      <p:cViewPr>
        <p:scale>
          <a:sx n="120" d="100"/>
          <a:sy n="120" d="100"/>
        </p:scale>
        <p:origin x="54" y="372"/>
      </p:cViewPr>
      <p:guideLst>
        <p:guide orient="horz" pos="162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56"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2.jpe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pPr/>
              <a:t>8/21/2018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pPr/>
              <a:t>‹#›</a:t>
            </a:fld>
            <a:endParaRPr lang="en-US"/>
          </a:p>
        </p:txBody>
      </p:sp>
    </p:spTree>
    <p:extLst>
      <p:ext uri="{BB962C8B-B14F-4D97-AF65-F5344CB8AC3E}">
        <p14:creationId xmlns=""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1670" y="1350110"/>
            <a:ext cx="8246070" cy="1374345"/>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r>
              <a:rPr lang="en-US" dirty="0" smtClean="0"/>
              <a:t/>
            </a:r>
            <a:br>
              <a:rPr lang="en-US" dirty="0" smtClean="0"/>
            </a:br>
            <a:r>
              <a:rPr lang="en-US" dirty="0" smtClean="0"/>
              <a:t>Master </a:t>
            </a:r>
            <a:r>
              <a:rPr lang="en-US" dirty="0"/>
              <a:t>title style</a:t>
            </a:r>
          </a:p>
        </p:txBody>
      </p:sp>
      <p:sp>
        <p:nvSpPr>
          <p:cNvPr id="3" name="Subtitle 2"/>
          <p:cNvSpPr>
            <a:spLocks noGrp="1"/>
          </p:cNvSpPr>
          <p:nvPr>
            <p:ph type="subTitle" idx="1"/>
          </p:nvPr>
        </p:nvSpPr>
        <p:spPr>
          <a:xfrm>
            <a:off x="601669" y="2877160"/>
            <a:ext cx="8398775" cy="1374345"/>
          </a:xfrm>
        </p:spPr>
        <p:txBody>
          <a:bodyPr>
            <a:normAutofit/>
          </a:bodyPr>
          <a:lstStyle>
            <a:lvl1pPr marL="0" indent="0" algn="l">
              <a:buNone/>
              <a:defRPr sz="2800" b="0" i="0">
                <a:solidFill>
                  <a:srgbClr val="F2CD4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endParaRPr lang="en-US" dirty="0" smtClean="0"/>
          </a:p>
          <a:p>
            <a:r>
              <a:rPr lang="en-US" dirty="0" smtClean="0"/>
              <a:t>Master </a:t>
            </a:r>
            <a:r>
              <a:rPr lang="en-US" dirty="0"/>
              <a:t>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8/21/2018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xmlns="" id="{08B89D22-1D6E-450B-881F-4D2A4C527F72}"/>
              </a:ext>
            </a:extLst>
          </p:cNvPr>
          <p:cNvPicPr>
            <a:picLocks noChangeAspect="1" noChangeArrowheads="1"/>
          </p:cNvPicPr>
          <p:nvPr userDrawn="1"/>
        </p:nvPicPr>
        <p:blipFill>
          <a:blip r:embed="rId2" cstate="print">
            <a:extLst>
              <a:ext uri="{28A0092B-C50C-407E-A947-70E740481C1C}">
                <a14:useLocalDpi xmlns=""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8246070" cy="610821"/>
          </a:xfrm>
        </p:spPr>
        <p:txBody>
          <a:bodyPr>
            <a:normAutofit/>
          </a:bodyPr>
          <a:lstStyle>
            <a:lvl1pPr algn="l">
              <a:defRPr sz="3600" baseline="0">
                <a:solidFill>
                  <a:srgbClr val="F2CD44"/>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350110"/>
            <a:ext cx="8246070" cy="3512213"/>
          </a:xfrm>
        </p:spPr>
        <p:txBody>
          <a:bodyPr/>
          <a:lstStyle>
            <a:lvl1pPr algn="l">
              <a:defRPr sz="2800">
                <a:solidFill>
                  <a:schemeClr val="bg2">
                    <a:lumMod val="10000"/>
                  </a:schemeClr>
                </a:solidFill>
              </a:defRPr>
            </a:lvl1pPr>
            <a:lvl2pPr algn="l">
              <a:defRPr>
                <a:solidFill>
                  <a:schemeClr val="bg2">
                    <a:lumMod val="10000"/>
                  </a:schemeClr>
                </a:solidFill>
              </a:defRPr>
            </a:lvl2pPr>
            <a:lvl3pPr algn="l">
              <a:defRPr>
                <a:solidFill>
                  <a:schemeClr val="bg2">
                    <a:lumMod val="10000"/>
                  </a:schemeClr>
                </a:solidFill>
              </a:defRPr>
            </a:lvl3pPr>
            <a:lvl4pPr algn="l">
              <a:defRPr>
                <a:solidFill>
                  <a:schemeClr val="bg2">
                    <a:lumMod val="10000"/>
                  </a:schemeClr>
                </a:solidFill>
              </a:defRPr>
            </a:lvl4pPr>
            <a:lvl5pPr algn="l">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4" y="433880"/>
            <a:ext cx="6260905" cy="572644"/>
          </a:xfrm>
        </p:spPr>
        <p:txBody>
          <a:bodyPr>
            <a:normAutofit/>
          </a:bodyPr>
          <a:lstStyle>
            <a:lvl1pPr algn="l">
              <a:defRPr sz="3600">
                <a:solidFill>
                  <a:srgbClr val="0070C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5" y="1044700"/>
            <a:ext cx="6260906" cy="3511061"/>
          </a:xfrm>
        </p:spPr>
        <p:txBody>
          <a:bodyPr/>
          <a:lstStyle>
            <a:lvl1pPr>
              <a:defRPr sz="2800">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8/21/2018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8/21/2018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8/21/2018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433880"/>
            <a:ext cx="8093365" cy="610820"/>
          </a:xfrm>
        </p:spPr>
        <p:txBody>
          <a:bodyPr>
            <a:normAutofit/>
          </a:bodyPr>
          <a:lstStyle>
            <a:lvl1pPr algn="l">
              <a:defRPr sz="3600" baseline="0">
                <a:solidFill>
                  <a:srgbClr val="F2CD44"/>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bg2">
                    <a:lumMod val="1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bg2">
                    <a:lumMod val="10000"/>
                  </a:schemeClr>
                </a:solidFill>
              </a:defRPr>
            </a:lvl1pPr>
            <a:lvl2pPr algn="ctr">
              <a:defRPr sz="2000">
                <a:solidFill>
                  <a:schemeClr val="bg2">
                    <a:lumMod val="10000"/>
                  </a:schemeClr>
                </a:solidFill>
              </a:defRPr>
            </a:lvl2pPr>
            <a:lvl3pPr algn="ctr">
              <a:defRPr sz="1800">
                <a:solidFill>
                  <a:schemeClr val="bg2">
                    <a:lumMod val="10000"/>
                  </a:schemeClr>
                </a:solidFill>
              </a:defRPr>
            </a:lvl3pPr>
            <a:lvl4pPr algn="ctr">
              <a:defRPr sz="1600">
                <a:solidFill>
                  <a:schemeClr val="bg2">
                    <a:lumMod val="10000"/>
                  </a:schemeClr>
                </a:solidFill>
              </a:defRPr>
            </a:lvl4pPr>
            <a:lvl5pPr algn="ctr">
              <a:defRPr sz="1600">
                <a:solidFill>
                  <a:schemeClr val="bg2">
                    <a:lumMod val="1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bg2">
                    <a:lumMod val="1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bg2">
                    <a:lumMod val="10000"/>
                  </a:schemeClr>
                </a:solidFill>
              </a:defRPr>
            </a:lvl1pPr>
            <a:lvl2pPr algn="ctr">
              <a:defRPr sz="2000">
                <a:solidFill>
                  <a:schemeClr val="bg2">
                    <a:lumMod val="10000"/>
                  </a:schemeClr>
                </a:solidFill>
              </a:defRPr>
            </a:lvl2pPr>
            <a:lvl3pPr algn="ctr">
              <a:defRPr sz="1800">
                <a:solidFill>
                  <a:schemeClr val="bg2">
                    <a:lumMod val="10000"/>
                  </a:schemeClr>
                </a:solidFill>
              </a:defRPr>
            </a:lvl3pPr>
            <a:lvl4pPr algn="ctr">
              <a:defRPr sz="1600">
                <a:solidFill>
                  <a:schemeClr val="bg2">
                    <a:lumMod val="10000"/>
                  </a:schemeClr>
                </a:solidFill>
              </a:defRPr>
            </a:lvl4pPr>
            <a:lvl5pPr algn="ctr">
              <a:defRPr sz="1600">
                <a:solidFill>
                  <a:schemeClr val="bg2">
                    <a:lumMod val="1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8/21/2018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8/21/2018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8/21/2018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8/21/2018</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xmlns=""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6260" y="1350110"/>
            <a:ext cx="8246070" cy="1374345"/>
          </a:xfrm>
        </p:spPr>
        <p:txBody>
          <a:bodyPr>
            <a:normAutofit/>
          </a:bodyPr>
          <a:lstStyle/>
          <a:p>
            <a:r>
              <a:rPr lang="zh-CN" altLang="en-US" b="1" dirty="0" smtClean="0">
                <a:latin typeface="黑体" pitchFamily="49" charset="-122"/>
                <a:ea typeface="黑体" pitchFamily="49" charset="-122"/>
              </a:rPr>
              <a:t>第</a:t>
            </a:r>
            <a:r>
              <a:rPr lang="en-US" b="1" dirty="0" smtClean="0">
                <a:latin typeface="黑体" pitchFamily="49" charset="-122"/>
                <a:ea typeface="黑体" pitchFamily="49" charset="-122"/>
              </a:rPr>
              <a:t>2</a:t>
            </a:r>
            <a:r>
              <a:rPr lang="zh-CN" altLang="en-US" b="1" dirty="0" smtClean="0">
                <a:latin typeface="黑体" pitchFamily="49" charset="-122"/>
                <a:ea typeface="黑体" pitchFamily="49" charset="-122"/>
              </a:rPr>
              <a:t>章 </a:t>
            </a:r>
            <a:r>
              <a:rPr lang="en-US" altLang="zh-CN" b="1" dirty="0" smtClean="0">
                <a:latin typeface="黑体" pitchFamily="49" charset="-122"/>
                <a:ea typeface="黑体" pitchFamily="49" charset="-122"/>
              </a:rPr>
              <a:t/>
            </a:r>
            <a:br>
              <a:rPr lang="en-US" altLang="zh-CN" b="1" dirty="0" smtClean="0">
                <a:latin typeface="黑体" pitchFamily="49" charset="-122"/>
                <a:ea typeface="黑体" pitchFamily="49" charset="-122"/>
              </a:rPr>
            </a:br>
            <a:r>
              <a:rPr lang="zh-CN" altLang="en-US" b="1" dirty="0" smtClean="0">
                <a:latin typeface="黑体" pitchFamily="49" charset="-122"/>
                <a:ea typeface="黑体" pitchFamily="49" charset="-122"/>
              </a:rPr>
              <a:t>人工智能</a:t>
            </a:r>
            <a:r>
              <a:rPr lang="zh-CN" altLang="en-US" b="1" dirty="0" smtClean="0">
                <a:latin typeface="黑体" pitchFamily="49" charset="-122"/>
                <a:ea typeface="黑体" pitchFamily="49" charset="-122"/>
              </a:rPr>
              <a:t>典型应用展现与</a:t>
            </a:r>
            <a:r>
              <a:rPr lang="zh-CN" altLang="en-US" b="1" dirty="0" smtClean="0">
                <a:latin typeface="黑体" pitchFamily="49" charset="-122"/>
                <a:ea typeface="黑体" pitchFamily="49" charset="-122"/>
              </a:rPr>
              <a:t>体验</a:t>
            </a:r>
            <a:endParaRPr lang="en-US" dirty="0">
              <a:latin typeface="黑体" pitchFamily="49" charset="-122"/>
              <a:ea typeface="黑体" pitchFamily="49" charset="-122"/>
            </a:endParaRPr>
          </a:p>
        </p:txBody>
      </p:sp>
    </p:spTree>
    <p:extLst>
      <p:ext uri="{BB962C8B-B14F-4D97-AF65-F5344CB8AC3E}">
        <p14:creationId xmlns="" xmlns:p14="http://schemas.microsoft.com/office/powerpoint/2010/main" val="363920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2.2 </a:t>
            </a:r>
            <a:r>
              <a:rPr lang="zh-CN" altLang="en-US" b="1" dirty="0" smtClean="0">
                <a:latin typeface="黑体" pitchFamily="49" charset="-122"/>
                <a:ea typeface="黑体" pitchFamily="49" charset="-122"/>
              </a:rPr>
              <a:t>指纹识别</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Autofit/>
          </a:bodyPr>
          <a:lstStyle/>
          <a:p>
            <a:r>
              <a:rPr lang="en-US" sz="1800" dirty="0" smtClean="0">
                <a:latin typeface="黑体" pitchFamily="49" charset="-122"/>
                <a:ea typeface="黑体" pitchFamily="49" charset="-122"/>
              </a:rPr>
              <a:t>2.2.2</a:t>
            </a:r>
            <a:r>
              <a:rPr lang="zh-CN" altLang="en-US" sz="1800" dirty="0" smtClean="0">
                <a:latin typeface="黑体" pitchFamily="49" charset="-122"/>
                <a:ea typeface="黑体" pitchFamily="49" charset="-122"/>
              </a:rPr>
              <a:t>指纹特征</a:t>
            </a:r>
            <a:endParaRPr lang="zh-CN" altLang="en-US" sz="1800" b="1" dirty="0" smtClean="0">
              <a:latin typeface="黑体" pitchFamily="49" charset="-122"/>
              <a:ea typeface="黑体" pitchFamily="49" charset="-122"/>
            </a:endParaRPr>
          </a:p>
          <a:p>
            <a:pPr>
              <a:buFont typeface="Wingdings" pitchFamily="2" charset="2"/>
              <a:buChar char="ü"/>
            </a:pPr>
            <a:r>
              <a:rPr lang="zh-CN" altLang="en-US" sz="1800" dirty="0" smtClean="0">
                <a:latin typeface="黑体" pitchFamily="49" charset="-122"/>
                <a:ea typeface="黑体" pitchFamily="49" charset="-122"/>
              </a:rPr>
              <a:t>特征点</a:t>
            </a:r>
            <a:endParaRPr lang="zh-CN" altLang="en-US" sz="1800" dirty="0" smtClean="0">
              <a:latin typeface="黑体" pitchFamily="49" charset="-122"/>
              <a:ea typeface="黑体" pitchFamily="49" charset="-122"/>
            </a:endParaRPr>
          </a:p>
          <a:p>
            <a:pPr>
              <a:buFont typeface="Wingdings" pitchFamily="2" charset="2"/>
              <a:buChar char="ü"/>
            </a:pPr>
            <a:r>
              <a:rPr lang="zh-CN" altLang="en-US" sz="1800" dirty="0" smtClean="0">
                <a:latin typeface="黑体" pitchFamily="49" charset="-122"/>
                <a:ea typeface="黑体" pitchFamily="49" charset="-122"/>
              </a:rPr>
              <a:t>总体</a:t>
            </a:r>
            <a:r>
              <a:rPr lang="zh-CN" altLang="en-US" sz="1800" dirty="0" smtClean="0">
                <a:latin typeface="黑体" pitchFamily="49" charset="-122"/>
                <a:ea typeface="黑体" pitchFamily="49" charset="-122"/>
              </a:rPr>
              <a:t>特征</a:t>
            </a:r>
          </a:p>
          <a:p>
            <a:pPr lvl="2">
              <a:buFont typeface="Wingdings" pitchFamily="2" charset="2"/>
              <a:buChar char="ü"/>
            </a:pPr>
            <a:r>
              <a:rPr lang="zh-CN" altLang="en-US" sz="1800" dirty="0" smtClean="0">
                <a:latin typeface="黑体" pitchFamily="49" charset="-122"/>
                <a:ea typeface="黑体" pitchFamily="49" charset="-122"/>
              </a:rPr>
              <a:t>纹形：环型、弓形、</a:t>
            </a:r>
            <a:r>
              <a:rPr lang="zh-CN" altLang="en-US" sz="1800" dirty="0" smtClean="0">
                <a:latin typeface="黑体" pitchFamily="49" charset="-122"/>
                <a:ea typeface="黑体" pitchFamily="49" charset="-122"/>
              </a:rPr>
              <a:t>螺旋</a:t>
            </a:r>
            <a:r>
              <a:rPr lang="zh-CN" altLang="en-US" sz="1800" dirty="0" smtClean="0">
                <a:latin typeface="黑体" pitchFamily="49" charset="-122"/>
                <a:ea typeface="黑体" pitchFamily="49" charset="-122"/>
              </a:rPr>
              <a:t>形。</a:t>
            </a:r>
            <a:endParaRPr lang="zh-CN" altLang="en-US" sz="1800" dirty="0" smtClean="0">
              <a:latin typeface="黑体" pitchFamily="49" charset="-122"/>
              <a:ea typeface="黑体" pitchFamily="49" charset="-122"/>
            </a:endParaRPr>
          </a:p>
          <a:p>
            <a:pPr lvl="2">
              <a:buFont typeface="Wingdings" pitchFamily="2" charset="2"/>
              <a:buChar char="ü"/>
            </a:pPr>
            <a:r>
              <a:rPr lang="zh-CN" altLang="en-US" sz="1800" dirty="0" smtClean="0">
                <a:latin typeface="黑体" pitchFamily="49" charset="-122"/>
                <a:ea typeface="黑体" pitchFamily="49" charset="-122"/>
              </a:rPr>
              <a:t>模式</a:t>
            </a:r>
            <a:r>
              <a:rPr lang="zh-CN" altLang="en-US" sz="1800" dirty="0" smtClean="0">
                <a:latin typeface="黑体" pitchFamily="49" charset="-122"/>
                <a:ea typeface="黑体" pitchFamily="49" charset="-122"/>
              </a:rPr>
              <a:t>区</a:t>
            </a:r>
            <a:endParaRPr lang="zh-CN" altLang="en-US" sz="1800" dirty="0" smtClean="0">
              <a:latin typeface="黑体" pitchFamily="49" charset="-122"/>
              <a:ea typeface="黑体" pitchFamily="49" charset="-122"/>
            </a:endParaRPr>
          </a:p>
          <a:p>
            <a:pPr lvl="2">
              <a:buFont typeface="Wingdings" pitchFamily="2" charset="2"/>
              <a:buChar char="ü"/>
            </a:pPr>
            <a:r>
              <a:rPr lang="zh-CN" altLang="en-US" sz="1800" dirty="0" smtClean="0">
                <a:latin typeface="黑体" pitchFamily="49" charset="-122"/>
                <a:ea typeface="黑体" pitchFamily="49" charset="-122"/>
              </a:rPr>
              <a:t>核心</a:t>
            </a:r>
            <a:r>
              <a:rPr lang="zh-CN" altLang="en-US" sz="1800" dirty="0" smtClean="0">
                <a:latin typeface="黑体" pitchFamily="49" charset="-122"/>
                <a:ea typeface="黑体" pitchFamily="49" charset="-122"/>
              </a:rPr>
              <a:t>点</a:t>
            </a:r>
            <a:endParaRPr lang="zh-CN" altLang="en-US" sz="1800" dirty="0" smtClean="0">
              <a:latin typeface="黑体" pitchFamily="49" charset="-122"/>
              <a:ea typeface="黑体" pitchFamily="49" charset="-122"/>
            </a:endParaRPr>
          </a:p>
          <a:p>
            <a:pPr lvl="2">
              <a:buFont typeface="Wingdings" pitchFamily="2" charset="2"/>
              <a:buChar char="ü"/>
            </a:pPr>
            <a:r>
              <a:rPr lang="zh-CN" altLang="en-US" sz="1800" dirty="0" smtClean="0">
                <a:latin typeface="黑体" pitchFamily="49" charset="-122"/>
                <a:ea typeface="黑体" pitchFamily="49" charset="-122"/>
              </a:rPr>
              <a:t>三角点</a:t>
            </a:r>
            <a:endParaRPr lang="zh-CN" altLang="en-US" sz="1800" dirty="0" smtClean="0">
              <a:latin typeface="黑体" pitchFamily="49" charset="-122"/>
              <a:ea typeface="黑体" pitchFamily="49" charset="-122"/>
            </a:endParaRPr>
          </a:p>
          <a:p>
            <a:pPr lvl="2">
              <a:buFont typeface="Wingdings" pitchFamily="2" charset="2"/>
              <a:buChar char="ü"/>
            </a:pPr>
            <a:r>
              <a:rPr lang="zh-CN" altLang="en-US" sz="1800" dirty="0" smtClean="0">
                <a:latin typeface="黑体" pitchFamily="49" charset="-122"/>
                <a:ea typeface="黑体" pitchFamily="49" charset="-122"/>
              </a:rPr>
              <a:t>纹</a:t>
            </a:r>
            <a:r>
              <a:rPr lang="zh-CN" altLang="en-US" sz="1800" dirty="0" smtClean="0">
                <a:latin typeface="黑体" pitchFamily="49" charset="-122"/>
                <a:ea typeface="黑体" pitchFamily="49" charset="-122"/>
              </a:rPr>
              <a:t>数</a:t>
            </a:r>
            <a:endParaRPr lang="zh-CN" altLang="en-US" sz="1800" dirty="0" smtClean="0">
              <a:latin typeface="黑体" pitchFamily="49" charset="-122"/>
              <a:ea typeface="黑体" pitchFamily="49" charset="-122"/>
            </a:endParaRPr>
          </a:p>
          <a:p>
            <a:pPr>
              <a:buFont typeface="Wingdings" pitchFamily="2" charset="2"/>
              <a:buChar char="ü"/>
            </a:pPr>
            <a:r>
              <a:rPr lang="zh-CN" altLang="en-US" sz="1800" dirty="0" smtClean="0">
                <a:latin typeface="黑体" pitchFamily="49" charset="-122"/>
                <a:ea typeface="黑体" pitchFamily="49" charset="-122"/>
              </a:rPr>
              <a:t>局部特征：方向、曲率、位置</a:t>
            </a:r>
          </a:p>
          <a:p>
            <a:endParaRPr lang="zh-CN" altLang="zh-CN" sz="1800" dirty="0" smtClean="0"/>
          </a:p>
          <a:p>
            <a:endParaRPr lang="zh-CN" altLang="zh-CN" sz="1800" dirty="0" smtClean="0"/>
          </a:p>
          <a:p>
            <a:endParaRPr lang="zh-CN" altLang="zh-CN" sz="1800"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smtClean="0">
                <a:latin typeface="黑体" pitchFamily="49" charset="-122"/>
                <a:ea typeface="黑体" pitchFamily="49" charset="-122"/>
              </a:rPr>
              <a:t>2.2 </a:t>
            </a:r>
            <a:r>
              <a:rPr lang="zh-CN" altLang="en-US" sz="3200" b="1" dirty="0" smtClean="0">
                <a:latin typeface="黑体" pitchFamily="49" charset="-122"/>
                <a:ea typeface="黑体" pitchFamily="49" charset="-122"/>
              </a:rPr>
              <a:t>指纹识别</a:t>
            </a:r>
            <a:endParaRPr lang="en-US" altLang="zh-CN" sz="3200" b="1" dirty="0">
              <a:latin typeface="黑体" pitchFamily="49" charset="-122"/>
              <a:ea typeface="黑体" pitchFamily="49" charset="-122"/>
            </a:endParaRPr>
          </a:p>
        </p:txBody>
      </p:sp>
      <p:sp>
        <p:nvSpPr>
          <p:cNvPr id="5" name="TextBox 4"/>
          <p:cNvSpPr txBox="1"/>
          <p:nvPr/>
        </p:nvSpPr>
        <p:spPr>
          <a:xfrm>
            <a:off x="601670" y="1502815"/>
            <a:ext cx="8328048" cy="3416320"/>
          </a:xfrm>
          <a:prstGeom prst="rect">
            <a:avLst/>
          </a:prstGeom>
          <a:noFill/>
        </p:spPr>
        <p:txBody>
          <a:bodyPr wrap="square" rtlCol="0">
            <a:spAutoFit/>
          </a:bodyPr>
          <a:lstStyle/>
          <a:p>
            <a:r>
              <a:rPr lang="en-US" dirty="0" smtClean="0">
                <a:latin typeface="黑体" pitchFamily="49" charset="-122"/>
                <a:ea typeface="黑体" pitchFamily="49" charset="-122"/>
              </a:rPr>
              <a:t>2.2.3</a:t>
            </a:r>
            <a:r>
              <a:rPr lang="zh-CN" altLang="en-US" dirty="0" smtClean="0">
                <a:latin typeface="黑体" pitchFamily="49" charset="-122"/>
                <a:ea typeface="黑体" pitchFamily="49" charset="-122"/>
              </a:rPr>
              <a:t>技术</a:t>
            </a:r>
            <a:r>
              <a:rPr lang="zh-CN" altLang="en-US" dirty="0" smtClean="0">
                <a:latin typeface="黑体" pitchFamily="49" charset="-122"/>
                <a:ea typeface="黑体" pitchFamily="49" charset="-122"/>
              </a:rPr>
              <a:t>特点</a:t>
            </a:r>
            <a:endParaRPr lang="en-US" altLang="zh-CN" dirty="0" smtClean="0">
              <a:latin typeface="黑体" pitchFamily="49" charset="-122"/>
              <a:ea typeface="黑体" pitchFamily="49" charset="-122"/>
            </a:endParaRPr>
          </a:p>
          <a:p>
            <a:endParaRPr lang="zh-CN" altLang="en-US" b="1" dirty="0" smtClean="0">
              <a:latin typeface="黑体" pitchFamily="49" charset="-122"/>
              <a:ea typeface="黑体" pitchFamily="49" charset="-122"/>
            </a:endParaRPr>
          </a:p>
          <a:p>
            <a:pPr>
              <a:buFont typeface="Wingdings" pitchFamily="2" charset="2"/>
              <a:buChar char="ü"/>
            </a:pPr>
            <a:r>
              <a:rPr lang="zh-CN" altLang="en-US" dirty="0" smtClean="0">
                <a:latin typeface="黑体" pitchFamily="49" charset="-122"/>
                <a:ea typeface="黑体" pitchFamily="49" charset="-122"/>
              </a:rPr>
              <a:t>指纹</a:t>
            </a:r>
            <a:r>
              <a:rPr lang="zh-CN" altLang="en-US" dirty="0" smtClean="0">
                <a:latin typeface="黑体" pitchFamily="49" charset="-122"/>
                <a:ea typeface="黑体" pitchFamily="49" charset="-122"/>
              </a:rPr>
              <a:t>识别技术的主要</a:t>
            </a:r>
            <a:r>
              <a:rPr lang="zh-CN" altLang="en-US" dirty="0" smtClean="0">
                <a:latin typeface="黑体" pitchFamily="49" charset="-122"/>
                <a:ea typeface="黑体" pitchFamily="49" charset="-122"/>
              </a:rPr>
              <a:t>优点：</a:t>
            </a:r>
            <a:endParaRPr lang="zh-CN" altLang="en-US"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人体</a:t>
            </a:r>
            <a:r>
              <a:rPr lang="zh-CN" altLang="en-US" dirty="0" smtClean="0">
                <a:latin typeface="黑体" pitchFamily="49" charset="-122"/>
                <a:ea typeface="黑体" pitchFamily="49" charset="-122"/>
              </a:rPr>
              <a:t>独一无二的</a:t>
            </a:r>
            <a:r>
              <a:rPr lang="zh-CN" altLang="en-US" dirty="0" smtClean="0">
                <a:latin typeface="黑体" pitchFamily="49" charset="-122"/>
                <a:ea typeface="黑体" pitchFamily="49" charset="-122"/>
              </a:rPr>
              <a:t>特征；</a:t>
            </a:r>
            <a:endParaRPr lang="zh-CN" altLang="en-US"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扫描快速，使用方便</a:t>
            </a:r>
            <a:r>
              <a:rPr lang="zh-CN" altLang="en-US" dirty="0" smtClean="0">
                <a:latin typeface="黑体" pitchFamily="49" charset="-122"/>
                <a:ea typeface="黑体" pitchFamily="49" charset="-122"/>
              </a:rPr>
              <a:t>；</a:t>
            </a:r>
          </a:p>
          <a:p>
            <a:pPr lvl="1">
              <a:buFont typeface="Arial" pitchFamily="34" charset="0"/>
              <a:buChar char="•"/>
            </a:pPr>
            <a:r>
              <a:rPr lang="zh-CN" altLang="en-US" dirty="0" smtClean="0">
                <a:latin typeface="黑体" pitchFamily="49" charset="-122"/>
                <a:ea typeface="黑体" pitchFamily="49" charset="-122"/>
              </a:rPr>
              <a:t>接触</a:t>
            </a:r>
            <a:r>
              <a:rPr lang="zh-CN" altLang="en-US" dirty="0" smtClean="0">
                <a:latin typeface="黑体" pitchFamily="49" charset="-122"/>
                <a:ea typeface="黑体" pitchFamily="49" charset="-122"/>
              </a:rPr>
              <a:t>读取；</a:t>
            </a:r>
            <a:endParaRPr lang="zh-CN" altLang="en-US"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价格低廉。</a:t>
            </a:r>
            <a:endParaRPr lang="en-US" altLang="zh-CN" dirty="0" smtClean="0">
              <a:latin typeface="黑体" pitchFamily="49" charset="-122"/>
              <a:ea typeface="黑体" pitchFamily="49" charset="-122"/>
            </a:endParaRPr>
          </a:p>
          <a:p>
            <a:pPr lvl="0">
              <a:buFont typeface="Wingdings" pitchFamily="2" charset="2"/>
              <a:buChar char="ü"/>
            </a:pPr>
            <a:endParaRPr lang="zh-CN" altLang="en-US" dirty="0" smtClean="0">
              <a:latin typeface="黑体" pitchFamily="49" charset="-122"/>
              <a:ea typeface="黑体" pitchFamily="49" charset="-122"/>
            </a:endParaRPr>
          </a:p>
          <a:p>
            <a:pPr>
              <a:buFont typeface="Wingdings" pitchFamily="2" charset="2"/>
              <a:buChar char="ü"/>
            </a:pPr>
            <a:r>
              <a:rPr lang="zh-CN" altLang="en-US" dirty="0" smtClean="0">
                <a:latin typeface="黑体" pitchFamily="49" charset="-122"/>
                <a:ea typeface="黑体" pitchFamily="49" charset="-122"/>
              </a:rPr>
              <a:t>指纹</a:t>
            </a:r>
            <a:r>
              <a:rPr lang="zh-CN" altLang="en-US" dirty="0" smtClean="0">
                <a:latin typeface="黑体" pitchFamily="49" charset="-122"/>
                <a:ea typeface="黑体" pitchFamily="49" charset="-122"/>
              </a:rPr>
              <a:t>识别技术的主要</a:t>
            </a:r>
            <a:r>
              <a:rPr lang="zh-CN" altLang="en-US" dirty="0" smtClean="0">
                <a:latin typeface="黑体" pitchFamily="49" charset="-122"/>
                <a:ea typeface="黑体" pitchFamily="49" charset="-122"/>
              </a:rPr>
              <a:t>缺点：</a:t>
            </a:r>
            <a:endParaRPr lang="zh-CN" altLang="en-US"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某些</a:t>
            </a:r>
            <a:r>
              <a:rPr lang="zh-CN" altLang="en-US" dirty="0" smtClean="0">
                <a:latin typeface="黑体" pitchFamily="49" charset="-122"/>
                <a:ea typeface="黑体" pitchFamily="49" charset="-122"/>
              </a:rPr>
              <a:t>群体</a:t>
            </a:r>
            <a:r>
              <a:rPr lang="zh-CN" altLang="en-US" dirty="0" smtClean="0">
                <a:latin typeface="黑体" pitchFamily="49" charset="-122"/>
                <a:ea typeface="黑体" pitchFamily="49" charset="-122"/>
              </a:rPr>
              <a:t>的指纹</a:t>
            </a:r>
            <a:r>
              <a:rPr lang="zh-CN" altLang="en-US" dirty="0" smtClean="0">
                <a:latin typeface="黑体" pitchFamily="49" charset="-122"/>
                <a:ea typeface="黑体" pitchFamily="49" charset="-122"/>
              </a:rPr>
              <a:t>特征少，难成像；</a:t>
            </a:r>
          </a:p>
          <a:p>
            <a:pPr lvl="1">
              <a:buFont typeface="Arial" pitchFamily="34" charset="0"/>
              <a:buChar char="•"/>
            </a:pPr>
            <a:r>
              <a:rPr lang="zh-CN" altLang="en-US" dirty="0" smtClean="0">
                <a:latin typeface="黑体" pitchFamily="49" charset="-122"/>
                <a:ea typeface="黑体" pitchFamily="49" charset="-122"/>
              </a:rPr>
              <a:t>接触</a:t>
            </a:r>
            <a:r>
              <a:rPr lang="zh-CN" altLang="en-US" dirty="0" smtClean="0">
                <a:latin typeface="黑体" pitchFamily="49" charset="-122"/>
                <a:ea typeface="黑体" pitchFamily="49" charset="-122"/>
              </a:rPr>
              <a:t>读取会残留指纹</a:t>
            </a:r>
            <a:r>
              <a:rPr lang="zh-CN" altLang="en-US" dirty="0" smtClean="0">
                <a:latin typeface="黑体" pitchFamily="49" charset="-122"/>
                <a:ea typeface="黑体" pitchFamily="49" charset="-122"/>
              </a:rPr>
              <a:t>印痕</a:t>
            </a:r>
            <a:r>
              <a:rPr lang="zh-CN" altLang="en-US" dirty="0" smtClean="0">
                <a:latin typeface="黑体" pitchFamily="49" charset="-122"/>
                <a:ea typeface="黑体" pitchFamily="49" charset="-122"/>
              </a:rPr>
              <a:t>，可被复制；</a:t>
            </a:r>
            <a:endParaRPr lang="zh-CN" altLang="en-US"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重要个人生物信息易被泄漏</a:t>
            </a:r>
            <a:r>
              <a:rPr lang="zh-CN" altLang="en-US" dirty="0" smtClean="0">
                <a:latin typeface="黑体" pitchFamily="49" charset="-122"/>
                <a:ea typeface="黑体" pitchFamily="49" charset="-122"/>
              </a:rPr>
              <a:t>。</a:t>
            </a:r>
            <a:endParaRPr lang="zh-CN" altLang="en-US"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2.2 </a:t>
            </a:r>
            <a:r>
              <a:rPr lang="zh-CN" altLang="en-US" b="1" dirty="0" smtClean="0">
                <a:latin typeface="黑体" pitchFamily="49" charset="-122"/>
                <a:ea typeface="黑体" pitchFamily="49" charset="-122"/>
              </a:rPr>
              <a:t>指纹识别</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Autofit/>
          </a:bodyPr>
          <a:lstStyle/>
          <a:p>
            <a:r>
              <a:rPr lang="en-US" altLang="zh-CN" sz="1800" dirty="0" smtClean="0">
                <a:latin typeface="黑体" pitchFamily="49" charset="-122"/>
                <a:ea typeface="黑体" pitchFamily="49" charset="-122"/>
              </a:rPr>
              <a:t>2.2.4 </a:t>
            </a:r>
            <a:r>
              <a:rPr lang="zh-CN" altLang="en-US" sz="1800" dirty="0" smtClean="0">
                <a:latin typeface="黑体" pitchFamily="49" charset="-122"/>
                <a:ea typeface="黑体" pitchFamily="49" charset="-122"/>
              </a:rPr>
              <a:t>指纹识别系统的构成</a:t>
            </a:r>
          </a:p>
          <a:p>
            <a:endParaRPr lang="en-US" altLang="zh-CN" sz="1800" dirty="0" smtClean="0">
              <a:latin typeface="黑体" pitchFamily="49" charset="-122"/>
              <a:ea typeface="黑体" pitchFamily="49" charset="-122"/>
            </a:endParaRPr>
          </a:p>
          <a:p>
            <a:r>
              <a:rPr lang="zh-CN" altLang="en-US" sz="1800" dirty="0" smtClean="0">
                <a:latin typeface="黑体" pitchFamily="49" charset="-122"/>
                <a:ea typeface="黑体" pitchFamily="49" charset="-122"/>
              </a:rPr>
              <a:t>指纹</a:t>
            </a:r>
            <a:r>
              <a:rPr lang="zh-CN" altLang="en-US" sz="1800" dirty="0" smtClean="0">
                <a:latin typeface="黑体" pitchFamily="49" charset="-122"/>
                <a:ea typeface="黑体" pitchFamily="49" charset="-122"/>
              </a:rPr>
              <a:t>识别系统是一</a:t>
            </a:r>
            <a:r>
              <a:rPr lang="zh-CN" altLang="en-US" sz="1800" dirty="0" smtClean="0">
                <a:latin typeface="黑体" pitchFamily="49" charset="-122"/>
                <a:ea typeface="黑体" pitchFamily="49" charset="-122"/>
              </a:rPr>
              <a:t>个模式识别</a:t>
            </a:r>
            <a:r>
              <a:rPr lang="zh-CN" altLang="en-US" sz="1800" dirty="0" smtClean="0">
                <a:latin typeface="黑体" pitchFamily="49" charset="-122"/>
                <a:ea typeface="黑体" pitchFamily="49" charset="-122"/>
              </a:rPr>
              <a:t>系统，包括指纹图像获取、处理、特征提取和比对等模块</a:t>
            </a:r>
            <a:r>
              <a:rPr lang="zh-CN" altLang="en-US" sz="1800" dirty="0" smtClean="0">
                <a:latin typeface="黑体" pitchFamily="49" charset="-122"/>
                <a:ea typeface="黑体" pitchFamily="49" charset="-122"/>
              </a:rPr>
              <a:t>。</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指纹</a:t>
            </a:r>
            <a:r>
              <a:rPr lang="zh-CN" altLang="en-US" sz="1800" dirty="0" smtClean="0">
                <a:latin typeface="黑体" pitchFamily="49" charset="-122"/>
                <a:ea typeface="黑体" pitchFamily="49" charset="-122"/>
              </a:rPr>
              <a:t>图像获取</a:t>
            </a:r>
          </a:p>
          <a:p>
            <a:pPr lvl="1">
              <a:buFont typeface="Wingdings" pitchFamily="2" charset="2"/>
              <a:buChar char="ü"/>
            </a:pPr>
            <a:r>
              <a:rPr lang="zh-CN" altLang="en-US" sz="1800" dirty="0" smtClean="0">
                <a:latin typeface="黑体" pitchFamily="49" charset="-122"/>
                <a:ea typeface="黑体" pitchFamily="49" charset="-122"/>
              </a:rPr>
              <a:t>指纹</a:t>
            </a:r>
            <a:r>
              <a:rPr lang="zh-CN" altLang="en-US" sz="1800" dirty="0" smtClean="0">
                <a:latin typeface="黑体" pitchFamily="49" charset="-122"/>
                <a:ea typeface="黑体" pitchFamily="49" charset="-122"/>
              </a:rPr>
              <a:t>图像的</a:t>
            </a:r>
            <a:r>
              <a:rPr lang="zh-CN" altLang="en-US" sz="1800" dirty="0" smtClean="0">
                <a:latin typeface="黑体" pitchFamily="49" charset="-122"/>
                <a:ea typeface="黑体" pitchFamily="49" charset="-122"/>
              </a:rPr>
              <a:t>预处理：压缩、处理</a:t>
            </a: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指纹</a:t>
            </a:r>
            <a:r>
              <a:rPr lang="zh-CN" altLang="en-US" sz="1800" dirty="0" smtClean="0">
                <a:latin typeface="黑体" pitchFamily="49" charset="-122"/>
                <a:ea typeface="黑体" pitchFamily="49" charset="-122"/>
              </a:rPr>
              <a:t>分类</a:t>
            </a:r>
          </a:p>
          <a:p>
            <a:pPr lvl="1">
              <a:buFont typeface="Wingdings" pitchFamily="2" charset="2"/>
              <a:buChar char="ü"/>
            </a:pPr>
            <a:r>
              <a:rPr lang="zh-CN" altLang="en-US" sz="1800" dirty="0" smtClean="0">
                <a:latin typeface="黑体" pitchFamily="49" charset="-122"/>
                <a:ea typeface="黑体" pitchFamily="49" charset="-122"/>
              </a:rPr>
              <a:t>指纹</a:t>
            </a:r>
            <a:r>
              <a:rPr lang="zh-CN" altLang="en-US" sz="1800" dirty="0" smtClean="0">
                <a:latin typeface="黑体" pitchFamily="49" charset="-122"/>
                <a:ea typeface="黑体" pitchFamily="49" charset="-122"/>
              </a:rPr>
              <a:t>特征提取</a:t>
            </a:r>
          </a:p>
          <a:p>
            <a:pPr lvl="1">
              <a:buFont typeface="Wingdings" pitchFamily="2" charset="2"/>
              <a:buChar char="ü"/>
            </a:pPr>
            <a:r>
              <a:rPr lang="zh-CN" altLang="en-US" sz="1800" dirty="0" smtClean="0">
                <a:latin typeface="黑体" pitchFamily="49" charset="-122"/>
                <a:ea typeface="黑体" pitchFamily="49" charset="-122"/>
              </a:rPr>
              <a:t>指纹匹配：一对一</a:t>
            </a:r>
            <a:r>
              <a:rPr lang="zh-CN" altLang="en-US" sz="1800" dirty="0" smtClean="0">
                <a:latin typeface="黑体" pitchFamily="49" charset="-122"/>
                <a:ea typeface="黑体" pitchFamily="49" charset="-122"/>
              </a:rPr>
              <a:t>比</a:t>
            </a:r>
            <a:r>
              <a:rPr lang="zh-CN" altLang="en-US" sz="1800" dirty="0" smtClean="0">
                <a:latin typeface="黑体" pitchFamily="49" charset="-122"/>
                <a:ea typeface="黑体" pitchFamily="49" charset="-122"/>
              </a:rPr>
              <a:t>对、一对</a:t>
            </a:r>
            <a:r>
              <a:rPr lang="zh-CN" altLang="en-US" sz="1800" dirty="0" smtClean="0">
                <a:latin typeface="黑体" pitchFamily="49" charset="-122"/>
                <a:ea typeface="黑体" pitchFamily="49" charset="-122"/>
              </a:rPr>
              <a:t>多比对</a:t>
            </a: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2.2 </a:t>
            </a:r>
            <a:r>
              <a:rPr lang="zh-CN" altLang="en-US" b="1" dirty="0" smtClean="0">
                <a:latin typeface="黑体" pitchFamily="49" charset="-122"/>
                <a:ea typeface="黑体" pitchFamily="49" charset="-122"/>
              </a:rPr>
              <a:t>指纹识别</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rmAutofit/>
          </a:bodyPr>
          <a:lstStyle/>
          <a:p>
            <a:pPr>
              <a:buNone/>
            </a:pPr>
            <a:r>
              <a:rPr lang="en-US" sz="1800" dirty="0" smtClean="0">
                <a:latin typeface="黑体" pitchFamily="49" charset="-122"/>
                <a:ea typeface="黑体" pitchFamily="49" charset="-122"/>
              </a:rPr>
              <a:t>2.2.5 </a:t>
            </a:r>
            <a:r>
              <a:rPr lang="zh-CN" altLang="en-US" sz="1800" dirty="0" smtClean="0">
                <a:latin typeface="黑体" pitchFamily="49" charset="-122"/>
                <a:ea typeface="黑体" pitchFamily="49" charset="-122"/>
              </a:rPr>
              <a:t>指纹</a:t>
            </a:r>
            <a:r>
              <a:rPr lang="zh-CN" altLang="en-US" sz="1800" dirty="0" smtClean="0">
                <a:latin typeface="黑体" pitchFamily="49" charset="-122"/>
                <a:ea typeface="黑体" pitchFamily="49" charset="-122"/>
              </a:rPr>
              <a:t>识别系统的工作流程</a:t>
            </a:r>
            <a:endParaRPr lang="zh-CN" altLang="en-US" sz="1800" b="1" dirty="0" smtClean="0">
              <a:latin typeface="黑体" pitchFamily="49" charset="-122"/>
              <a:ea typeface="黑体" pitchFamily="49" charset="-122"/>
            </a:endParaRPr>
          </a:p>
          <a:p>
            <a:pPr>
              <a:buNone/>
            </a:pPr>
            <a:endParaRPr lang="en-US" altLang="zh-CN" sz="1600" dirty="0" smtClean="0">
              <a:latin typeface="黑体" pitchFamily="49" charset="-122"/>
              <a:ea typeface="黑体" pitchFamily="49" charset="-122"/>
            </a:endParaRPr>
          </a:p>
          <a:p>
            <a:pPr>
              <a:buNone/>
            </a:pPr>
            <a:endParaRPr lang="en-US" altLang="zh-CN" sz="1600" dirty="0" smtClean="0">
              <a:latin typeface="黑体" pitchFamily="49" charset="-122"/>
              <a:ea typeface="黑体" pitchFamily="49" charset="-122"/>
            </a:endParaRPr>
          </a:p>
          <a:p>
            <a:endParaRPr lang="zh-CN" altLang="zh-CN" sz="1600" dirty="0">
              <a:latin typeface="黑体" pitchFamily="49" charset="-122"/>
              <a:ea typeface="黑体" pitchFamily="49" charset="-122"/>
            </a:endParaRPr>
          </a:p>
        </p:txBody>
      </p:sp>
      <p:pic>
        <p:nvPicPr>
          <p:cNvPr id="7" name="图片 6"/>
          <p:cNvPicPr/>
          <p:nvPr/>
        </p:nvPicPr>
        <p:blipFill>
          <a:blip r:embed="rId2"/>
          <a:srcRect/>
          <a:stretch>
            <a:fillRect/>
          </a:stretch>
        </p:blipFill>
        <p:spPr bwMode="auto">
          <a:xfrm>
            <a:off x="1214414" y="2047663"/>
            <a:ext cx="6643734" cy="2024285"/>
          </a:xfrm>
          <a:prstGeom prst="rect">
            <a:avLst/>
          </a:prstGeom>
          <a:noFill/>
          <a:ln w="9525">
            <a:noFill/>
            <a:miter lim="800000"/>
            <a:headEnd/>
            <a:tailEnd/>
          </a:ln>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smtClean="0">
                <a:latin typeface="黑体" pitchFamily="49" charset="-122"/>
                <a:ea typeface="黑体" pitchFamily="49" charset="-122"/>
              </a:rPr>
              <a:t>2.3 </a:t>
            </a:r>
            <a:r>
              <a:rPr lang="zh-CN" altLang="en-US" sz="3200" b="1" dirty="0" smtClean="0">
                <a:latin typeface="黑体" pitchFamily="49" charset="-122"/>
                <a:ea typeface="黑体" pitchFamily="49" charset="-122"/>
              </a:rPr>
              <a:t>人</a:t>
            </a:r>
            <a:r>
              <a:rPr lang="zh-CN" altLang="en-US" sz="3200" b="1" dirty="0" smtClean="0">
                <a:latin typeface="黑体" pitchFamily="49" charset="-122"/>
                <a:ea typeface="黑体" pitchFamily="49" charset="-122"/>
              </a:rPr>
              <a:t>脸</a:t>
            </a:r>
            <a:r>
              <a:rPr lang="zh-CN" altLang="en-US" sz="3200" b="1" dirty="0" smtClean="0">
                <a:latin typeface="黑体" pitchFamily="49" charset="-122"/>
                <a:ea typeface="黑体" pitchFamily="49" charset="-122"/>
              </a:rPr>
              <a:t>识别</a:t>
            </a:r>
            <a:endParaRPr lang="zh-CN" altLang="en-US" sz="3200" b="1" dirty="0" smtClean="0">
              <a:latin typeface="黑体" pitchFamily="49" charset="-122"/>
              <a:ea typeface="黑体" pitchFamily="49" charset="-122"/>
            </a:endParaRPr>
          </a:p>
        </p:txBody>
      </p:sp>
      <p:sp>
        <p:nvSpPr>
          <p:cNvPr id="7" name="矩形 6"/>
          <p:cNvSpPr/>
          <p:nvPr/>
        </p:nvSpPr>
        <p:spPr>
          <a:xfrm>
            <a:off x="143554" y="1350109"/>
            <a:ext cx="8286097" cy="1938992"/>
          </a:xfrm>
          <a:prstGeom prst="rect">
            <a:avLst/>
          </a:prstGeom>
        </p:spPr>
        <p:txBody>
          <a:bodyPr wrap="square">
            <a:spAutoFit/>
          </a:bodyPr>
          <a:lstStyle/>
          <a:p>
            <a:pPr>
              <a:buNone/>
            </a:pPr>
            <a:r>
              <a:rPr lang="en-US" dirty="0" smtClean="0">
                <a:latin typeface="黑体" pitchFamily="49" charset="-122"/>
                <a:ea typeface="黑体" pitchFamily="49" charset="-122"/>
              </a:rPr>
              <a:t>2.3.1 </a:t>
            </a:r>
            <a:r>
              <a:rPr lang="zh-CN" altLang="en-US" dirty="0" smtClean="0">
                <a:latin typeface="黑体" pitchFamily="49" charset="-122"/>
                <a:ea typeface="黑体" pitchFamily="49" charset="-122"/>
              </a:rPr>
              <a:t>人</a:t>
            </a:r>
            <a:r>
              <a:rPr lang="zh-CN" altLang="en-US" dirty="0" smtClean="0">
                <a:latin typeface="黑体" pitchFamily="49" charset="-122"/>
                <a:ea typeface="黑体" pitchFamily="49" charset="-122"/>
              </a:rPr>
              <a:t>脸</a:t>
            </a:r>
            <a:r>
              <a:rPr lang="zh-CN" altLang="en-US" dirty="0" smtClean="0">
                <a:latin typeface="黑体" pitchFamily="49" charset="-122"/>
                <a:ea typeface="黑体" pitchFamily="49" charset="-122"/>
              </a:rPr>
              <a:t>识别</a:t>
            </a:r>
            <a:endParaRPr lang="en-US" altLang="zh-CN" dirty="0" smtClean="0">
              <a:latin typeface="黑体" pitchFamily="49" charset="-122"/>
              <a:ea typeface="黑体" pitchFamily="49" charset="-122"/>
            </a:endParaRPr>
          </a:p>
          <a:p>
            <a:pPr>
              <a:buNone/>
            </a:pPr>
            <a:endParaRPr lang="en-US" altLang="zh-CN" dirty="0" smtClean="0">
              <a:latin typeface="黑体" pitchFamily="49" charset="-122"/>
              <a:ea typeface="黑体" pitchFamily="49" charset="-122"/>
            </a:endParaRPr>
          </a:p>
          <a:p>
            <a:pPr>
              <a:buNone/>
            </a:pPr>
            <a:r>
              <a:rPr lang="zh-CN" altLang="en-US" dirty="0" smtClean="0">
                <a:latin typeface="黑体" pitchFamily="49" charset="-122"/>
                <a:ea typeface="黑体" pitchFamily="49" charset="-122"/>
              </a:rPr>
              <a:t>百</a:t>
            </a:r>
            <a:r>
              <a:rPr lang="zh-CN" altLang="en-US" dirty="0" smtClean="0">
                <a:latin typeface="黑体" pitchFamily="49" charset="-122"/>
                <a:ea typeface="黑体" pitchFamily="49" charset="-122"/>
              </a:rPr>
              <a:t>度人脸识别（</a:t>
            </a:r>
            <a:r>
              <a:rPr lang="en-US" dirty="0" smtClean="0">
                <a:latin typeface="黑体" pitchFamily="49" charset="-122"/>
                <a:ea typeface="黑体" pitchFamily="49" charset="-122"/>
              </a:rPr>
              <a:t>ai.baidu.com</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pPr>
              <a:buNone/>
            </a:pPr>
            <a:endParaRPr lang="en-US" altLang="zh-CN" dirty="0" smtClean="0">
              <a:latin typeface="黑体" pitchFamily="49" charset="-122"/>
              <a:ea typeface="黑体" pitchFamily="49" charset="-122"/>
            </a:endParaRPr>
          </a:p>
          <a:p>
            <a:pPr>
              <a:buNone/>
            </a:pPr>
            <a:endParaRPr lang="en-US" altLang="zh-CN" sz="1600" dirty="0" smtClean="0">
              <a:latin typeface="黑体" pitchFamily="49" charset="-122"/>
              <a:ea typeface="黑体" pitchFamily="49" charset="-122"/>
            </a:endParaRPr>
          </a:p>
          <a:p>
            <a:pPr>
              <a:buNone/>
            </a:pPr>
            <a:endParaRPr lang="en-US" altLang="zh-CN" sz="1600" dirty="0" smtClean="0">
              <a:latin typeface="黑体" pitchFamily="49" charset="-122"/>
              <a:ea typeface="黑体" pitchFamily="49" charset="-122"/>
            </a:endParaRPr>
          </a:p>
          <a:p>
            <a:pPr>
              <a:buNone/>
            </a:pPr>
            <a:endParaRPr lang="en-US" altLang="zh-CN" sz="1600" dirty="0" smtClean="0">
              <a:latin typeface="黑体" pitchFamily="49" charset="-122"/>
              <a:ea typeface="黑体" pitchFamily="49" charset="-122"/>
            </a:endParaRPr>
          </a:p>
        </p:txBody>
      </p:sp>
      <p:pic>
        <p:nvPicPr>
          <p:cNvPr id="8" name="图片 7"/>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tretch>
            <a:fillRect/>
          </a:stretch>
        </p:blipFill>
        <p:spPr>
          <a:xfrm>
            <a:off x="785786" y="2428874"/>
            <a:ext cx="7858180" cy="2286016"/>
          </a:xfrm>
          <a:prstGeom prst="rect">
            <a:avLst/>
          </a:prstGeom>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2.3 </a:t>
            </a:r>
            <a:r>
              <a:rPr lang="zh-CN" altLang="en-US" b="1" dirty="0" smtClean="0">
                <a:latin typeface="黑体" pitchFamily="49" charset="-122"/>
                <a:ea typeface="黑体" pitchFamily="49" charset="-122"/>
              </a:rPr>
              <a:t>人脸识别</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Autofit/>
          </a:bodyPr>
          <a:lstStyle/>
          <a:p>
            <a:r>
              <a:rPr lang="en-US" sz="1800" dirty="0" smtClean="0">
                <a:latin typeface="黑体" pitchFamily="49" charset="-122"/>
                <a:ea typeface="黑体" pitchFamily="49" charset="-122"/>
              </a:rPr>
              <a:t>2.3.2 </a:t>
            </a:r>
            <a:r>
              <a:rPr lang="zh-CN" altLang="en-US" sz="1800" dirty="0" smtClean="0">
                <a:latin typeface="黑体" pitchFamily="49" charset="-122"/>
                <a:ea typeface="黑体" pitchFamily="49" charset="-122"/>
              </a:rPr>
              <a:t>人</a:t>
            </a:r>
            <a:r>
              <a:rPr lang="zh-CN" altLang="en-US" sz="1800" dirty="0" smtClean="0">
                <a:latin typeface="黑体" pitchFamily="49" charset="-122"/>
                <a:ea typeface="黑体" pitchFamily="49" charset="-122"/>
              </a:rPr>
              <a:t>脸检测</a:t>
            </a:r>
            <a:endParaRPr lang="zh-CN" altLang="en-US" sz="1800" b="1" dirty="0" smtClean="0">
              <a:latin typeface="黑体" pitchFamily="49" charset="-122"/>
              <a:ea typeface="黑体" pitchFamily="49" charset="-122"/>
            </a:endParaRPr>
          </a:p>
          <a:p>
            <a:r>
              <a:rPr lang="zh-CN" altLang="en-US" sz="1800" dirty="0" smtClean="0">
                <a:latin typeface="黑体" pitchFamily="49" charset="-122"/>
                <a:ea typeface="黑体" pitchFamily="49" charset="-122"/>
              </a:rPr>
              <a:t>检测图中的人脸，并为人脸标记出</a:t>
            </a:r>
            <a:r>
              <a:rPr lang="zh-CN" altLang="en-US" sz="1800" dirty="0" smtClean="0">
                <a:latin typeface="黑体" pitchFamily="49" charset="-122"/>
                <a:ea typeface="黑体" pitchFamily="49" charset="-122"/>
              </a:rPr>
              <a:t>边框，获得</a:t>
            </a:r>
            <a:r>
              <a:rPr lang="zh-CN" altLang="en-US" sz="1800" dirty="0" smtClean="0">
                <a:latin typeface="黑体" pitchFamily="49" charset="-122"/>
                <a:ea typeface="黑体" pitchFamily="49" charset="-122"/>
              </a:rPr>
              <a:t>眼、口、鼻轮廓等</a:t>
            </a:r>
            <a:r>
              <a:rPr lang="en-US" sz="1800" dirty="0" smtClean="0">
                <a:latin typeface="黑体" pitchFamily="49" charset="-122"/>
                <a:ea typeface="黑体" pitchFamily="49" charset="-122"/>
              </a:rPr>
              <a:t>72</a:t>
            </a:r>
            <a:r>
              <a:rPr lang="zh-CN" altLang="en-US" sz="1800" dirty="0" smtClean="0">
                <a:latin typeface="黑体" pitchFamily="49" charset="-122"/>
                <a:ea typeface="黑体" pitchFamily="49" charset="-122"/>
              </a:rPr>
              <a:t>个关键点</a:t>
            </a:r>
            <a:r>
              <a:rPr lang="zh-CN" altLang="en-US" sz="1800" dirty="0" smtClean="0">
                <a:latin typeface="黑体" pitchFamily="49" charset="-122"/>
                <a:ea typeface="黑体" pitchFamily="49" charset="-122"/>
              </a:rPr>
              <a:t>定位，准确</a:t>
            </a:r>
            <a:r>
              <a:rPr lang="zh-CN" altLang="en-US" sz="1800" dirty="0" smtClean="0">
                <a:latin typeface="黑体" pitchFamily="49" charset="-122"/>
                <a:ea typeface="黑体" pitchFamily="49" charset="-122"/>
              </a:rPr>
              <a:t>识别多种人脸属性，如性别，年龄，表情等信息。该技术可适应大角度侧脸，遮挡，模糊，表情变化等各种实际环境</a:t>
            </a:r>
            <a:r>
              <a:rPr lang="zh-CN" altLang="en-US" sz="1800" dirty="0" smtClean="0">
                <a:latin typeface="黑体" pitchFamily="49" charset="-122"/>
                <a:ea typeface="黑体" pitchFamily="49" charset="-122"/>
              </a:rPr>
              <a:t>。</a:t>
            </a:r>
            <a:endParaRPr lang="en-US" altLang="zh-CN" sz="1800" dirty="0" smtClean="0">
              <a:latin typeface="黑体" pitchFamily="49" charset="-122"/>
              <a:ea typeface="黑体" pitchFamily="49" charset="-122"/>
            </a:endParaRPr>
          </a:p>
          <a:p>
            <a:endParaRPr lang="en-US" altLang="zh-CN" sz="1800" dirty="0" smtClean="0">
              <a:latin typeface="黑体" pitchFamily="49" charset="-122"/>
              <a:ea typeface="黑体" pitchFamily="49" charset="-122"/>
            </a:endParaRPr>
          </a:p>
          <a:p>
            <a:r>
              <a:rPr lang="zh-CN" altLang="en-US" sz="1800" dirty="0" smtClean="0">
                <a:latin typeface="黑体" pitchFamily="49" charset="-122"/>
                <a:ea typeface="黑体" pitchFamily="49" charset="-122"/>
              </a:rPr>
              <a:t>主要</a:t>
            </a:r>
            <a:r>
              <a:rPr lang="zh-CN" altLang="en-US" sz="1800" dirty="0" smtClean="0">
                <a:latin typeface="黑体" pitchFamily="49" charset="-122"/>
                <a:ea typeface="黑体" pitchFamily="49" charset="-122"/>
              </a:rPr>
              <a:t>应用场景包括：</a:t>
            </a:r>
            <a:r>
              <a:rPr lang="en-US" sz="1800" dirty="0" smtClean="0">
                <a:latin typeface="黑体" pitchFamily="49" charset="-122"/>
                <a:ea typeface="黑体" pitchFamily="49" charset="-122"/>
              </a:rPr>
              <a:t>	</a:t>
            </a:r>
            <a:endParaRPr lang="zh-CN" altLang="en-US" sz="1800" dirty="0" smtClean="0">
              <a:latin typeface="黑体" pitchFamily="49" charset="-122"/>
              <a:ea typeface="黑体" pitchFamily="49" charset="-122"/>
            </a:endParaRPr>
          </a:p>
          <a:p>
            <a:pPr lvl="1" fontAlgn="t">
              <a:buFont typeface="Wingdings" pitchFamily="2" charset="2"/>
              <a:buChar char="ü"/>
            </a:pPr>
            <a:r>
              <a:rPr lang="zh-CN" altLang="en-US" sz="1800" dirty="0" smtClean="0">
                <a:latin typeface="黑体" pitchFamily="49" charset="-122"/>
                <a:ea typeface="黑体" pitchFamily="49" charset="-122"/>
              </a:rPr>
              <a:t>智能相册</a:t>
            </a:r>
            <a:r>
              <a:rPr lang="zh-CN" altLang="en-US" sz="1800" dirty="0" smtClean="0">
                <a:latin typeface="黑体" pitchFamily="49" charset="-122"/>
                <a:ea typeface="黑体" pitchFamily="49" charset="-122"/>
              </a:rPr>
              <a:t>分类，如百</a:t>
            </a:r>
            <a:r>
              <a:rPr lang="zh-CN" altLang="en-US" sz="1800" dirty="0" smtClean="0">
                <a:latin typeface="黑体" pitchFamily="49" charset="-122"/>
                <a:ea typeface="黑体" pitchFamily="49" charset="-122"/>
              </a:rPr>
              <a:t>度网盘</a:t>
            </a:r>
          </a:p>
          <a:p>
            <a:pPr lvl="1" fontAlgn="t">
              <a:buFont typeface="Wingdings" pitchFamily="2" charset="2"/>
              <a:buChar char="ü"/>
            </a:pPr>
            <a:r>
              <a:rPr lang="zh-CN" altLang="en-US" sz="1800" dirty="0" smtClean="0">
                <a:latin typeface="黑体" pitchFamily="49" charset="-122"/>
                <a:ea typeface="黑体" pitchFamily="49" charset="-122"/>
              </a:rPr>
              <a:t>人脸</a:t>
            </a:r>
            <a:r>
              <a:rPr lang="zh-CN" altLang="en-US" sz="1800" dirty="0" smtClean="0">
                <a:latin typeface="黑体" pitchFamily="49" charset="-122"/>
                <a:ea typeface="黑体" pitchFamily="49" charset="-122"/>
              </a:rPr>
              <a:t>美颜，如百</a:t>
            </a:r>
            <a:r>
              <a:rPr lang="zh-CN" altLang="en-US" sz="1800" dirty="0" smtClean="0">
                <a:latin typeface="黑体" pitchFamily="49" charset="-122"/>
                <a:ea typeface="黑体" pitchFamily="49" charset="-122"/>
              </a:rPr>
              <a:t>度魔图</a:t>
            </a:r>
          </a:p>
          <a:p>
            <a:pPr lvl="1" fontAlgn="t">
              <a:buFont typeface="Wingdings" pitchFamily="2" charset="2"/>
              <a:buChar char="ü"/>
            </a:pPr>
            <a:r>
              <a:rPr lang="zh-CN" altLang="en-US" sz="1800" dirty="0" smtClean="0">
                <a:latin typeface="黑体" pitchFamily="49" charset="-122"/>
                <a:ea typeface="黑体" pitchFamily="49" charset="-122"/>
              </a:rPr>
              <a:t>互动</a:t>
            </a:r>
            <a:r>
              <a:rPr lang="zh-CN" altLang="en-US" sz="1800" dirty="0" smtClean="0">
                <a:latin typeface="黑体" pitchFamily="49" charset="-122"/>
                <a:ea typeface="黑体" pitchFamily="49" charset="-122"/>
              </a:rPr>
              <a:t>营销，如百</a:t>
            </a:r>
            <a:r>
              <a:rPr lang="zh-CN" altLang="en-US" sz="1800" dirty="0" smtClean="0">
                <a:latin typeface="黑体" pitchFamily="49" charset="-122"/>
                <a:ea typeface="黑体" pitchFamily="49" charset="-122"/>
              </a:rPr>
              <a:t>度糯米</a:t>
            </a:r>
            <a:endParaRPr lang="zh-CN" altLang="en-US" sz="1800"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2.3 </a:t>
            </a:r>
            <a:r>
              <a:rPr lang="zh-CN" altLang="en-US" b="1" dirty="0" smtClean="0">
                <a:latin typeface="黑体" pitchFamily="49" charset="-122"/>
                <a:ea typeface="黑体" pitchFamily="49" charset="-122"/>
              </a:rPr>
              <a:t>人脸识别</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rmAutofit/>
          </a:bodyPr>
          <a:lstStyle/>
          <a:p>
            <a:r>
              <a:rPr lang="en-US" sz="1800" dirty="0" smtClean="0">
                <a:latin typeface="黑体" pitchFamily="49" charset="-122"/>
                <a:ea typeface="黑体" pitchFamily="49" charset="-122"/>
              </a:rPr>
              <a:t>2.3.3 </a:t>
            </a:r>
            <a:r>
              <a:rPr lang="zh-CN" altLang="en-US" sz="1800" dirty="0" smtClean="0">
                <a:latin typeface="黑体" pitchFamily="49" charset="-122"/>
                <a:ea typeface="黑体" pitchFamily="49" charset="-122"/>
              </a:rPr>
              <a:t>人</a:t>
            </a:r>
            <a:r>
              <a:rPr lang="zh-CN" altLang="en-US" sz="1800" dirty="0" smtClean="0">
                <a:latin typeface="黑体" pitchFamily="49" charset="-122"/>
                <a:ea typeface="黑体" pitchFamily="49" charset="-122"/>
              </a:rPr>
              <a:t>脸对比</a:t>
            </a:r>
            <a:endParaRPr lang="zh-CN" altLang="en-US" sz="1800" b="1" dirty="0" smtClean="0">
              <a:latin typeface="黑体" pitchFamily="49" charset="-122"/>
              <a:ea typeface="黑体" pitchFamily="49" charset="-122"/>
            </a:endParaRPr>
          </a:p>
          <a:p>
            <a:r>
              <a:rPr lang="zh-CN" altLang="en-US" sz="1800" dirty="0" smtClean="0">
                <a:latin typeface="黑体" pitchFamily="49" charset="-122"/>
                <a:ea typeface="黑体" pitchFamily="49" charset="-122"/>
              </a:rPr>
              <a:t>通过提取人脸的特征，计算两张人脸的相似度，从而判断是否同一个人，并给出相似度评分</a:t>
            </a:r>
            <a:r>
              <a:rPr lang="zh-CN" altLang="en-US" sz="1800" dirty="0" smtClean="0">
                <a:latin typeface="黑体" pitchFamily="49" charset="-122"/>
                <a:ea typeface="黑体" pitchFamily="49" charset="-122"/>
              </a:rPr>
              <a:t>。</a:t>
            </a:r>
            <a:endParaRPr lang="en-US" altLang="zh-CN" sz="1800" dirty="0" smtClean="0">
              <a:latin typeface="黑体" pitchFamily="49" charset="-122"/>
              <a:ea typeface="黑体" pitchFamily="49" charset="-122"/>
            </a:endParaRPr>
          </a:p>
          <a:p>
            <a:endParaRPr lang="en-US" altLang="zh-CN" sz="1800" dirty="0" smtClean="0">
              <a:latin typeface="黑体" pitchFamily="49" charset="-122"/>
              <a:ea typeface="黑体" pitchFamily="49" charset="-122"/>
            </a:endParaRPr>
          </a:p>
          <a:p>
            <a:r>
              <a:rPr lang="zh-CN" altLang="en-US" sz="1800" dirty="0" smtClean="0">
                <a:latin typeface="黑体" pitchFamily="49" charset="-122"/>
                <a:ea typeface="黑体" pitchFamily="49" charset="-122"/>
              </a:rPr>
              <a:t>主要</a:t>
            </a:r>
            <a:r>
              <a:rPr lang="zh-CN" altLang="en-US" sz="1800" dirty="0" smtClean="0">
                <a:latin typeface="黑体" pitchFamily="49" charset="-122"/>
                <a:ea typeface="黑体" pitchFamily="49" charset="-122"/>
              </a:rPr>
              <a:t>应用</a:t>
            </a:r>
            <a:r>
              <a:rPr lang="zh-CN" altLang="en-US" sz="1800" dirty="0" smtClean="0">
                <a:latin typeface="黑体" pitchFamily="49" charset="-122"/>
                <a:ea typeface="黑体" pitchFamily="49" charset="-122"/>
              </a:rPr>
              <a:t>场景：</a:t>
            </a: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金融远程</a:t>
            </a:r>
            <a:r>
              <a:rPr lang="zh-CN" altLang="en-US" sz="1800" dirty="0" smtClean="0">
                <a:latin typeface="黑体" pitchFamily="49" charset="-122"/>
                <a:ea typeface="黑体" pitchFamily="49" charset="-122"/>
              </a:rPr>
              <a:t>开户，如百</a:t>
            </a:r>
            <a:r>
              <a:rPr lang="zh-CN" altLang="en-US" sz="1800" dirty="0" smtClean="0">
                <a:latin typeface="黑体" pitchFamily="49" charset="-122"/>
                <a:ea typeface="黑体" pitchFamily="49" charset="-122"/>
              </a:rPr>
              <a:t>度钱包。</a:t>
            </a:r>
          </a:p>
          <a:p>
            <a:pPr lvl="1">
              <a:buFont typeface="Wingdings" pitchFamily="2" charset="2"/>
              <a:buChar char="ü"/>
            </a:pPr>
            <a:r>
              <a:rPr lang="zh-CN" altLang="en-US" sz="1800" dirty="0" smtClean="0">
                <a:latin typeface="黑体" pitchFamily="49" charset="-122"/>
                <a:ea typeface="黑体" pitchFamily="49" charset="-122"/>
              </a:rPr>
              <a:t>服务人员身份</a:t>
            </a:r>
            <a:r>
              <a:rPr lang="zh-CN" altLang="en-US" sz="1800" dirty="0" smtClean="0">
                <a:latin typeface="黑体" pitchFamily="49" charset="-122"/>
                <a:ea typeface="黑体" pitchFamily="49" charset="-122"/>
              </a:rPr>
              <a:t>监管，如叭</a:t>
            </a:r>
            <a:r>
              <a:rPr lang="zh-CN" altLang="en-US" sz="1800" dirty="0" smtClean="0">
                <a:latin typeface="黑体" pitchFamily="49" charset="-122"/>
                <a:ea typeface="黑体" pitchFamily="49" charset="-122"/>
              </a:rPr>
              <a:t>叭速配。</a:t>
            </a:r>
          </a:p>
          <a:p>
            <a:pPr lvl="1">
              <a:buFont typeface="Wingdings" pitchFamily="2" charset="2"/>
              <a:buChar char="ü"/>
            </a:pPr>
            <a:r>
              <a:rPr lang="zh-CN" altLang="en-US" sz="1800" dirty="0" smtClean="0">
                <a:latin typeface="黑体" pitchFamily="49" charset="-122"/>
                <a:ea typeface="黑体" pitchFamily="49" charset="-122"/>
              </a:rPr>
              <a:t>民事政务自助</a:t>
            </a:r>
            <a:r>
              <a:rPr lang="zh-CN" altLang="en-US" sz="1800" dirty="0" smtClean="0">
                <a:latin typeface="黑体" pitchFamily="49" charset="-122"/>
                <a:ea typeface="黑体" pitchFamily="49" charset="-122"/>
              </a:rPr>
              <a:t>办理</a:t>
            </a: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远程身份</a:t>
            </a:r>
            <a:r>
              <a:rPr lang="zh-CN" altLang="en-US" sz="1800" dirty="0" smtClean="0">
                <a:latin typeface="黑体" pitchFamily="49" charset="-122"/>
                <a:ea typeface="黑体" pitchFamily="49" charset="-122"/>
              </a:rPr>
              <a:t>认证</a:t>
            </a:r>
            <a:endParaRPr lang="zh-CN" altLang="en-US" sz="1800"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2.3 </a:t>
            </a:r>
            <a:r>
              <a:rPr lang="zh-CN" altLang="en-US" b="1" dirty="0" smtClean="0">
                <a:latin typeface="黑体" pitchFamily="49" charset="-122"/>
                <a:ea typeface="黑体" pitchFamily="49" charset="-122"/>
              </a:rPr>
              <a:t>人脸识别</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rmAutofit/>
          </a:bodyPr>
          <a:lstStyle/>
          <a:p>
            <a:r>
              <a:rPr lang="en-US" sz="1800" dirty="0" smtClean="0">
                <a:latin typeface="黑体" pitchFamily="49" charset="-122"/>
                <a:ea typeface="黑体" pitchFamily="49" charset="-122"/>
              </a:rPr>
              <a:t>2.3.4 </a:t>
            </a:r>
            <a:r>
              <a:rPr lang="zh-CN" altLang="en-US" sz="1800" dirty="0" smtClean="0">
                <a:latin typeface="黑体" pitchFamily="49" charset="-122"/>
                <a:ea typeface="黑体" pitchFamily="49" charset="-122"/>
              </a:rPr>
              <a:t>人</a:t>
            </a:r>
            <a:r>
              <a:rPr lang="zh-CN" altLang="en-US" sz="1800" dirty="0" smtClean="0">
                <a:latin typeface="黑体" pitchFamily="49" charset="-122"/>
                <a:ea typeface="黑体" pitchFamily="49" charset="-122"/>
              </a:rPr>
              <a:t>脸</a:t>
            </a:r>
            <a:r>
              <a:rPr lang="zh-CN" altLang="en-US" sz="1800" dirty="0" smtClean="0">
                <a:latin typeface="黑体" pitchFamily="49" charset="-122"/>
                <a:ea typeface="黑体" pitchFamily="49" charset="-122"/>
              </a:rPr>
              <a:t>查找</a:t>
            </a:r>
            <a:endParaRPr lang="en-US" altLang="zh-CN" sz="1800" dirty="0" smtClean="0">
              <a:latin typeface="黑体" pitchFamily="49" charset="-122"/>
              <a:ea typeface="黑体" pitchFamily="49" charset="-122"/>
            </a:endParaRPr>
          </a:p>
          <a:p>
            <a:endParaRPr lang="zh-CN" altLang="en-US" sz="1800" b="1" dirty="0" smtClean="0">
              <a:latin typeface="黑体" pitchFamily="49" charset="-122"/>
              <a:ea typeface="黑体" pitchFamily="49" charset="-122"/>
            </a:endParaRPr>
          </a:p>
          <a:p>
            <a:r>
              <a:rPr lang="en-US" sz="1800" dirty="0" smtClean="0">
                <a:latin typeface="黑体" pitchFamily="49" charset="-122"/>
                <a:ea typeface="黑体" pitchFamily="49" charset="-122"/>
              </a:rPr>
              <a:t>1</a:t>
            </a:r>
            <a:r>
              <a:rPr lang="zh-CN" altLang="en-US" sz="1800" dirty="0" smtClean="0">
                <a:latin typeface="黑体" pitchFamily="49" charset="-122"/>
                <a:ea typeface="黑体" pitchFamily="49" charset="-122"/>
              </a:rPr>
              <a:t>：</a:t>
            </a:r>
            <a:r>
              <a:rPr lang="en-US" sz="1800" dirty="0" smtClean="0">
                <a:latin typeface="黑体" pitchFamily="49" charset="-122"/>
                <a:ea typeface="黑体" pitchFamily="49" charset="-122"/>
              </a:rPr>
              <a:t>N</a:t>
            </a:r>
            <a:r>
              <a:rPr lang="zh-CN" altLang="en-US" sz="1800" dirty="0" smtClean="0">
                <a:latin typeface="黑体" pitchFamily="49" charset="-122"/>
                <a:ea typeface="黑体" pitchFamily="49" charset="-122"/>
              </a:rPr>
              <a:t>人脸检索。可用于用户身份识别、身份验证相关场景</a:t>
            </a:r>
            <a:r>
              <a:rPr lang="zh-CN" altLang="en-US" sz="1800" dirty="0" smtClean="0">
                <a:latin typeface="黑体" pitchFamily="49" charset="-122"/>
                <a:ea typeface="黑体" pitchFamily="49" charset="-122"/>
              </a:rPr>
              <a:t>。</a:t>
            </a:r>
            <a:endParaRPr lang="en-US" altLang="zh-CN" sz="1800" dirty="0" smtClean="0">
              <a:latin typeface="黑体" pitchFamily="49" charset="-122"/>
              <a:ea typeface="黑体" pitchFamily="49" charset="-122"/>
            </a:endParaRPr>
          </a:p>
          <a:p>
            <a:endParaRPr lang="en-US" altLang="zh-CN" sz="1800" dirty="0" smtClean="0">
              <a:latin typeface="黑体" pitchFamily="49" charset="-122"/>
              <a:ea typeface="黑体" pitchFamily="49" charset="-122"/>
            </a:endParaRPr>
          </a:p>
          <a:p>
            <a:r>
              <a:rPr lang="zh-CN" altLang="en-US" sz="1800" dirty="0" smtClean="0">
                <a:latin typeface="黑体" pitchFamily="49" charset="-122"/>
                <a:ea typeface="黑体" pitchFamily="49" charset="-122"/>
              </a:rPr>
              <a:t>应用场景：</a:t>
            </a: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安防监控</a:t>
            </a:r>
            <a:r>
              <a:rPr lang="zh-CN" altLang="en-US" sz="1800" dirty="0" smtClean="0">
                <a:latin typeface="黑体" pitchFamily="49" charset="-122"/>
                <a:ea typeface="黑体" pitchFamily="49" charset="-122"/>
              </a:rPr>
              <a:t>：</a:t>
            </a: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门禁闸机</a:t>
            </a:r>
            <a:r>
              <a:rPr lang="zh-CN" altLang="en-US" sz="1800" dirty="0" smtClean="0">
                <a:latin typeface="黑体" pitchFamily="49" charset="-122"/>
                <a:ea typeface="黑体" pitchFamily="49" charset="-122"/>
              </a:rPr>
              <a:t>：乌镇闸机。</a:t>
            </a: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签到考勤</a:t>
            </a:r>
            <a:r>
              <a:rPr lang="zh-CN" altLang="en-US" sz="1800" dirty="0" smtClean="0">
                <a:latin typeface="黑体" pitchFamily="49" charset="-122"/>
                <a:ea typeface="黑体" pitchFamily="49" charset="-122"/>
              </a:rPr>
              <a:t>：柠檬</a:t>
            </a:r>
            <a:r>
              <a:rPr lang="zh-CN" altLang="en-US" sz="1800" dirty="0" smtClean="0">
                <a:latin typeface="黑体" pitchFamily="49" charset="-122"/>
                <a:ea typeface="黑体" pitchFamily="49" charset="-122"/>
              </a:rPr>
              <a:t>优力。</a:t>
            </a:r>
            <a:endParaRPr lang="zh-CN" altLang="en-US" sz="1800"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2.3 </a:t>
            </a:r>
            <a:r>
              <a:rPr lang="zh-CN" altLang="en-US" b="1" dirty="0" smtClean="0">
                <a:latin typeface="黑体" pitchFamily="49" charset="-122"/>
                <a:ea typeface="黑体" pitchFamily="49" charset="-122"/>
              </a:rPr>
              <a:t>人脸识别</a:t>
            </a:r>
            <a:endParaRPr lang="zh-CN" altLang="en-US" b="1" dirty="0">
              <a:latin typeface="黑体" pitchFamily="49" charset="-122"/>
              <a:ea typeface="黑体" pitchFamily="49" charset="-122"/>
            </a:endParaRPr>
          </a:p>
        </p:txBody>
      </p:sp>
      <p:sp>
        <p:nvSpPr>
          <p:cNvPr id="3" name="Content Placeholder 2"/>
          <p:cNvSpPr>
            <a:spLocks noGrp="1"/>
          </p:cNvSpPr>
          <p:nvPr>
            <p:ph idx="1"/>
          </p:nvPr>
        </p:nvSpPr>
        <p:spPr/>
        <p:txBody>
          <a:bodyPr>
            <a:normAutofit/>
          </a:bodyPr>
          <a:lstStyle/>
          <a:p>
            <a:r>
              <a:rPr lang="en-US" sz="1800" dirty="0" smtClean="0">
                <a:latin typeface="黑体" pitchFamily="49" charset="-122"/>
                <a:ea typeface="黑体" pitchFamily="49" charset="-122"/>
              </a:rPr>
              <a:t>2.3.5 </a:t>
            </a:r>
            <a:r>
              <a:rPr lang="zh-CN" altLang="en-US" sz="1800" dirty="0" smtClean="0">
                <a:latin typeface="黑体" pitchFamily="49" charset="-122"/>
                <a:ea typeface="黑体" pitchFamily="49" charset="-122"/>
              </a:rPr>
              <a:t>人</a:t>
            </a:r>
            <a:r>
              <a:rPr lang="zh-CN" altLang="en-US" sz="1800" dirty="0" smtClean="0">
                <a:latin typeface="黑体" pitchFamily="49" charset="-122"/>
                <a:ea typeface="黑体" pitchFamily="49" charset="-122"/>
              </a:rPr>
              <a:t>脸识别</a:t>
            </a:r>
            <a:r>
              <a:rPr lang="zh-CN" altLang="en-US" sz="1800" dirty="0" smtClean="0">
                <a:latin typeface="黑体" pitchFamily="49" charset="-122"/>
                <a:ea typeface="黑体" pitchFamily="49" charset="-122"/>
              </a:rPr>
              <a:t>应 用体验</a:t>
            </a:r>
            <a:endParaRPr lang="en-US" altLang="zh-CN" sz="1800" dirty="0" smtClean="0">
              <a:latin typeface="黑体" pitchFamily="49" charset="-122"/>
              <a:ea typeface="黑体" pitchFamily="49" charset="-122"/>
            </a:endParaRPr>
          </a:p>
          <a:p>
            <a:endParaRPr lang="zh-CN" altLang="en-US" sz="1800" b="1" dirty="0" smtClean="0">
              <a:latin typeface="黑体" pitchFamily="49" charset="-122"/>
              <a:ea typeface="黑体" pitchFamily="49" charset="-122"/>
            </a:endParaRPr>
          </a:p>
          <a:p>
            <a:r>
              <a:rPr lang="zh-CN" altLang="en-US" sz="1800" dirty="0" smtClean="0">
                <a:latin typeface="黑体" pitchFamily="49" charset="-122"/>
                <a:ea typeface="黑体" pitchFamily="49" charset="-122"/>
              </a:rPr>
              <a:t>体验</a:t>
            </a:r>
            <a:r>
              <a:rPr lang="en-US" sz="1800" dirty="0" smtClean="0">
                <a:latin typeface="黑体" pitchFamily="49" charset="-122"/>
                <a:ea typeface="黑体" pitchFamily="49" charset="-122"/>
              </a:rPr>
              <a:t>Face++</a:t>
            </a:r>
            <a:r>
              <a:rPr lang="zh-CN" altLang="en-US" sz="1800" dirty="0" smtClean="0">
                <a:latin typeface="黑体" pitchFamily="49" charset="-122"/>
                <a:ea typeface="黑体" pitchFamily="49" charset="-122"/>
              </a:rPr>
              <a:t>的人脸比对能力</a:t>
            </a:r>
          </a:p>
          <a:p>
            <a:r>
              <a:rPr lang="en-US" sz="1800" dirty="0" smtClean="0">
                <a:latin typeface="黑体" pitchFamily="49" charset="-122"/>
                <a:ea typeface="黑体" pitchFamily="49" charset="-122"/>
              </a:rPr>
              <a:t>https</a:t>
            </a:r>
            <a:r>
              <a:rPr lang="en-US" sz="1800" dirty="0" smtClean="0">
                <a:latin typeface="黑体" pitchFamily="49" charset="-122"/>
                <a:ea typeface="黑体" pitchFamily="49" charset="-122"/>
              </a:rPr>
              <a:t>: //www.faceplusplus.com.cn/face-comparing/#demo</a:t>
            </a:r>
            <a:r>
              <a:rPr lang="zh-CN" altLang="en-US" sz="1800" dirty="0" smtClean="0">
                <a:latin typeface="黑体" pitchFamily="49" charset="-122"/>
                <a:ea typeface="黑体" pitchFamily="49" charset="-122"/>
              </a:rPr>
              <a:t>。</a:t>
            </a:r>
            <a:endParaRPr lang="zh-CN" altLang="zh-CN" sz="1800" dirty="0" smtClean="0">
              <a:latin typeface="黑体" pitchFamily="49" charset="-122"/>
              <a:ea typeface="黑体" pitchFamily="49" charset="-122"/>
            </a:endParaRPr>
          </a:p>
          <a:p>
            <a:endParaRPr lang="zh-CN" altLang="zh-CN" sz="1800" dirty="0" smtClean="0">
              <a:latin typeface="黑体" pitchFamily="49" charset="-122"/>
              <a:ea typeface="黑体" pitchFamily="49" charset="-122"/>
            </a:endParaRPr>
          </a:p>
          <a:p>
            <a:endParaRPr lang="zh-CN" altLang="zh-CN" sz="1600" dirty="0" smtClean="0">
              <a:latin typeface="黑体" pitchFamily="49" charset="-122"/>
              <a:ea typeface="黑体" pitchFamily="49" charset="-122"/>
            </a:endParaRPr>
          </a:p>
          <a:p>
            <a:endParaRPr lang="zh-CN" altLang="zh-CN" sz="1600" dirty="0" smtClean="0">
              <a:latin typeface="黑体" pitchFamily="49" charset="-122"/>
              <a:ea typeface="黑体" pitchFamily="49" charset="-122"/>
            </a:endParaRPr>
          </a:p>
          <a:p>
            <a:endParaRPr lang="zh-CN" altLang="zh-CN" sz="1600" dirty="0">
              <a:latin typeface="黑体" pitchFamily="49" charset="-122"/>
              <a:ea typeface="黑体" pitchFamily="49" charset="-122"/>
            </a:endParaRPr>
          </a:p>
        </p:txBody>
      </p:sp>
      <p:pic>
        <p:nvPicPr>
          <p:cNvPr id="4" name="图片 3"/>
          <p:cNvPicPr/>
          <p:nvPr/>
        </p:nvPicPr>
        <p:blipFill>
          <a:blip r:embed="rId2" cstate="print">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tretch>
            <a:fillRect/>
          </a:stretch>
        </p:blipFill>
        <p:spPr>
          <a:xfrm>
            <a:off x="2786050" y="2786064"/>
            <a:ext cx="3510616" cy="2159079"/>
          </a:xfrm>
          <a:prstGeom prst="rect">
            <a:avLst/>
          </a:prstGeom>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2.4 </a:t>
            </a:r>
            <a:r>
              <a:rPr lang="zh-CN" altLang="en-US" b="1" dirty="0" smtClean="0">
                <a:latin typeface="黑体" pitchFamily="49" charset="-122"/>
                <a:ea typeface="黑体" pitchFamily="49" charset="-122"/>
              </a:rPr>
              <a:t>电子商务</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a:xfrm>
            <a:off x="448966" y="1350110"/>
            <a:ext cx="8246070" cy="3650532"/>
          </a:xfrm>
        </p:spPr>
        <p:txBody>
          <a:bodyPr>
            <a:normAutofit/>
          </a:bodyPr>
          <a:lstStyle/>
          <a:p>
            <a:r>
              <a:rPr lang="en-US" sz="1800" dirty="0" smtClean="0">
                <a:latin typeface="黑体" pitchFamily="49" charset="-122"/>
                <a:ea typeface="黑体" pitchFamily="49" charset="-122"/>
              </a:rPr>
              <a:t>2.4.1 </a:t>
            </a:r>
            <a:r>
              <a:rPr lang="zh-CN" altLang="en-US" sz="1800" dirty="0" smtClean="0">
                <a:latin typeface="黑体" pitchFamily="49" charset="-122"/>
                <a:ea typeface="黑体" pitchFamily="49" charset="-122"/>
              </a:rPr>
              <a:t>人工智能</a:t>
            </a:r>
            <a:r>
              <a:rPr lang="zh-CN" altLang="en-US" sz="1800" dirty="0" smtClean="0">
                <a:latin typeface="黑体" pitchFamily="49" charset="-122"/>
                <a:ea typeface="黑体" pitchFamily="49" charset="-122"/>
              </a:rPr>
              <a:t>助力电子商务</a:t>
            </a:r>
            <a:endParaRPr lang="zh-CN" altLang="en-US" sz="1800" b="1" dirty="0" smtClean="0">
              <a:latin typeface="黑体" pitchFamily="49" charset="-122"/>
              <a:ea typeface="黑体" pitchFamily="49" charset="-122"/>
            </a:endParaRPr>
          </a:p>
          <a:p>
            <a:r>
              <a:rPr lang="zh-CN" altLang="en-US" sz="1800" dirty="0" smtClean="0">
                <a:latin typeface="黑体" pitchFamily="49" charset="-122"/>
                <a:ea typeface="黑体" pitchFamily="49" charset="-122"/>
              </a:rPr>
              <a:t>电子商务</a:t>
            </a:r>
            <a:r>
              <a:rPr lang="zh-CN" altLang="en-US" sz="1800" dirty="0" smtClean="0">
                <a:latin typeface="黑体" pitchFamily="49" charset="-122"/>
                <a:ea typeface="黑体" pitchFamily="49" charset="-122"/>
              </a:rPr>
              <a:t>中最常用的人工智能应用包括：</a:t>
            </a:r>
          </a:p>
          <a:p>
            <a:pPr lvl="1">
              <a:buFont typeface="Wingdings" pitchFamily="2" charset="2"/>
              <a:buChar char="ü"/>
            </a:pPr>
            <a:r>
              <a:rPr lang="zh-CN" altLang="en-US" sz="1800" dirty="0" smtClean="0">
                <a:latin typeface="黑体" pitchFamily="49" charset="-122"/>
                <a:ea typeface="黑体" pitchFamily="49" charset="-122"/>
              </a:rPr>
              <a:t>聊天机器人</a:t>
            </a:r>
            <a:r>
              <a:rPr lang="en-US" sz="1800" dirty="0" smtClean="0">
                <a:latin typeface="黑体" pitchFamily="49" charset="-122"/>
                <a:ea typeface="黑体" pitchFamily="49" charset="-122"/>
              </a:rPr>
              <a:t>/</a:t>
            </a:r>
            <a:r>
              <a:rPr lang="zh-CN" altLang="en-US" sz="1800" dirty="0" smtClean="0">
                <a:latin typeface="黑体" pitchFamily="49" charset="-122"/>
                <a:ea typeface="黑体" pitchFamily="49" charset="-122"/>
              </a:rPr>
              <a:t>人工智能助手：自动回复顾客问题，对简单的语音指令做出响应，并通过使用自然语言提供产品推荐。（详见阿里巴巴和</a:t>
            </a:r>
            <a:r>
              <a:rPr lang="en-US" sz="1800" dirty="0" smtClean="0">
                <a:latin typeface="黑体" pitchFamily="49" charset="-122"/>
                <a:ea typeface="黑体" pitchFamily="49" charset="-122"/>
              </a:rPr>
              <a:t>eBay</a:t>
            </a:r>
            <a:r>
              <a:rPr lang="zh-CN" altLang="en-US" sz="1800" dirty="0" smtClean="0">
                <a:latin typeface="黑体" pitchFamily="49" charset="-122"/>
                <a:ea typeface="黑体" pitchFamily="49" charset="-122"/>
              </a:rPr>
              <a:t>）</a:t>
            </a:r>
            <a:endParaRPr lang="en-US" altLang="zh-CN" sz="1800" dirty="0" smtClean="0">
              <a:latin typeface="黑体" pitchFamily="49" charset="-122"/>
              <a:ea typeface="黑体" pitchFamily="49" charset="-122"/>
            </a:endParaRPr>
          </a:p>
          <a:p>
            <a:pPr lvl="1">
              <a:buFont typeface="Wingdings" pitchFamily="2" charset="2"/>
              <a:buChar char="ü"/>
            </a:pP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智能物流：基于数据进行机器学习，以将仓储运作自动化。（详见京东</a:t>
            </a:r>
            <a:r>
              <a:rPr lang="zh-CN" altLang="en-US" sz="1800" dirty="0" smtClean="0">
                <a:latin typeface="黑体" pitchFamily="49" charset="-122"/>
                <a:ea typeface="黑体" pitchFamily="49" charset="-122"/>
              </a:rPr>
              <a:t>）</a:t>
            </a:r>
            <a:endParaRPr lang="en-US" altLang="zh-CN" sz="1800" dirty="0" smtClean="0">
              <a:latin typeface="黑体" pitchFamily="49" charset="-122"/>
              <a:ea typeface="黑体" pitchFamily="49" charset="-122"/>
            </a:endParaRPr>
          </a:p>
          <a:p>
            <a:pPr lvl="1">
              <a:buFont typeface="Wingdings" pitchFamily="2" charset="2"/>
              <a:buChar char="ü"/>
            </a:pP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推荐</a:t>
            </a:r>
            <a:r>
              <a:rPr lang="zh-CN" altLang="en-US" sz="1800" dirty="0" smtClean="0">
                <a:latin typeface="黑体" pitchFamily="49" charset="-122"/>
                <a:ea typeface="黑体" pitchFamily="49" charset="-122"/>
              </a:rPr>
              <a:t>引擎：电商公司分析顾客行为，并利用算法预测哪些产品可能会吸引顾客，之后为顾客提供产品推荐。</a:t>
            </a:r>
            <a:r>
              <a:rPr lang="en-US" sz="1800" dirty="0" smtClean="0">
                <a:latin typeface="黑体" pitchFamily="49" charset="-122"/>
                <a:ea typeface="黑体" pitchFamily="49" charset="-122"/>
              </a:rPr>
              <a:t>(</a:t>
            </a:r>
            <a:r>
              <a:rPr lang="zh-CN" altLang="en-US" sz="1800" dirty="0" smtClean="0">
                <a:latin typeface="黑体" pitchFamily="49" charset="-122"/>
                <a:ea typeface="黑体" pitchFamily="49" charset="-122"/>
              </a:rPr>
              <a:t>详见亚马逊</a:t>
            </a:r>
            <a:r>
              <a:rPr lang="en-US" sz="1800" dirty="0" smtClean="0">
                <a:latin typeface="黑体" pitchFamily="49" charset="-122"/>
                <a:ea typeface="黑体" pitchFamily="49" charset="-122"/>
              </a:rPr>
              <a:t>)</a:t>
            </a:r>
            <a:endParaRPr lang="zh-CN" altLang="en-US" sz="1800"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85720" y="428610"/>
            <a:ext cx="6766242" cy="572644"/>
          </a:xfrm>
        </p:spPr>
        <p:txBody>
          <a:bodyPr>
            <a:normAutofit fontScale="90000"/>
          </a:bodyPr>
          <a:lstStyle/>
          <a:p>
            <a:r>
              <a:rPr lang="zh-CN" altLang="en-US" b="1" dirty="0" smtClean="0">
                <a:latin typeface="黑体" pitchFamily="49" charset="-122"/>
                <a:ea typeface="黑体" pitchFamily="49" charset="-122"/>
              </a:rPr>
              <a:t>第</a:t>
            </a:r>
            <a:r>
              <a:rPr lang="en-US" b="1" dirty="0" smtClean="0">
                <a:latin typeface="黑体" pitchFamily="49" charset="-122"/>
                <a:ea typeface="黑体" pitchFamily="49" charset="-122"/>
              </a:rPr>
              <a:t>2</a:t>
            </a:r>
            <a:r>
              <a:rPr lang="zh-CN" altLang="en-US" b="1" dirty="0" smtClean="0">
                <a:latin typeface="黑体" pitchFamily="49" charset="-122"/>
                <a:ea typeface="黑体" pitchFamily="49" charset="-122"/>
              </a:rPr>
              <a:t>章 人工智能典型应用展现与</a:t>
            </a:r>
            <a:r>
              <a:rPr lang="zh-CN" altLang="en-US" b="1" dirty="0" smtClean="0">
                <a:latin typeface="黑体" pitchFamily="49" charset="-122"/>
                <a:ea typeface="黑体" pitchFamily="49" charset="-122"/>
              </a:rPr>
              <a:t>体验</a:t>
            </a:r>
            <a:endParaRPr lang="en-US" dirty="0">
              <a:latin typeface="黑体" pitchFamily="49" charset="-122"/>
              <a:ea typeface="黑体" pitchFamily="49" charset="-122"/>
            </a:endParaRPr>
          </a:p>
        </p:txBody>
      </p:sp>
      <p:sp>
        <p:nvSpPr>
          <p:cNvPr id="5" name="Content Placeholder 4"/>
          <p:cNvSpPr>
            <a:spLocks noGrp="1"/>
          </p:cNvSpPr>
          <p:nvPr>
            <p:ph idx="1"/>
          </p:nvPr>
        </p:nvSpPr>
        <p:spPr/>
        <p:txBody>
          <a:bodyPr>
            <a:noAutofit/>
          </a:bodyPr>
          <a:lstStyle/>
          <a:p>
            <a:r>
              <a:rPr lang="en-US" sz="2000" b="1" dirty="0" smtClean="0">
                <a:latin typeface="黑体" pitchFamily="49" charset="-122"/>
                <a:ea typeface="黑体" pitchFamily="49" charset="-122"/>
              </a:rPr>
              <a:t>2.1 </a:t>
            </a:r>
            <a:r>
              <a:rPr lang="en-US" sz="2000" b="1" dirty="0" err="1" smtClean="0">
                <a:latin typeface="黑体" pitchFamily="49" charset="-122"/>
                <a:ea typeface="黑体" pitchFamily="49" charset="-122"/>
              </a:rPr>
              <a:t>科大讯飞语音综合服务开放平台</a:t>
            </a:r>
            <a:r>
              <a:rPr lang="en-US" sz="2000" b="1" dirty="0" smtClean="0">
                <a:latin typeface="黑体" pitchFamily="49" charset="-122"/>
                <a:ea typeface="黑体" pitchFamily="49" charset="-122"/>
              </a:rPr>
              <a:t>	</a:t>
            </a:r>
            <a:endParaRPr lang="zh-CN" altLang="en-US" sz="2000" b="1" dirty="0" smtClean="0">
              <a:latin typeface="黑体" pitchFamily="49" charset="-122"/>
              <a:ea typeface="黑体" pitchFamily="49" charset="-122"/>
            </a:endParaRPr>
          </a:p>
          <a:p>
            <a:r>
              <a:rPr lang="en-US" sz="2000" b="1" dirty="0" smtClean="0">
                <a:latin typeface="黑体" pitchFamily="49" charset="-122"/>
                <a:ea typeface="黑体" pitchFamily="49" charset="-122"/>
              </a:rPr>
              <a:t>2.2 </a:t>
            </a:r>
            <a:r>
              <a:rPr lang="en-US" sz="2000" b="1" dirty="0" err="1" smtClean="0">
                <a:latin typeface="黑体" pitchFamily="49" charset="-122"/>
                <a:ea typeface="黑体" pitchFamily="49" charset="-122"/>
              </a:rPr>
              <a:t>指纹识别</a:t>
            </a:r>
            <a:r>
              <a:rPr lang="en-US" sz="2000" b="1" dirty="0" smtClean="0">
                <a:latin typeface="黑体" pitchFamily="49" charset="-122"/>
                <a:ea typeface="黑体" pitchFamily="49" charset="-122"/>
              </a:rPr>
              <a:t>	</a:t>
            </a:r>
            <a:endParaRPr lang="zh-CN" altLang="en-US" sz="2000" b="1" dirty="0" smtClean="0">
              <a:latin typeface="黑体" pitchFamily="49" charset="-122"/>
              <a:ea typeface="黑体" pitchFamily="49" charset="-122"/>
            </a:endParaRPr>
          </a:p>
          <a:p>
            <a:r>
              <a:rPr lang="en-US" sz="2000" b="1" dirty="0" smtClean="0">
                <a:latin typeface="黑体" pitchFamily="49" charset="-122"/>
                <a:ea typeface="黑体" pitchFamily="49" charset="-122"/>
              </a:rPr>
              <a:t>2.3 </a:t>
            </a:r>
            <a:r>
              <a:rPr lang="en-US" sz="2000" b="1" dirty="0" err="1" smtClean="0">
                <a:latin typeface="黑体" pitchFamily="49" charset="-122"/>
                <a:ea typeface="黑体" pitchFamily="49" charset="-122"/>
              </a:rPr>
              <a:t>人脸识别系统</a:t>
            </a:r>
            <a:r>
              <a:rPr lang="en-US" sz="2000" b="1" dirty="0" smtClean="0">
                <a:latin typeface="黑体" pitchFamily="49" charset="-122"/>
                <a:ea typeface="黑体" pitchFamily="49" charset="-122"/>
              </a:rPr>
              <a:t>	</a:t>
            </a:r>
            <a:endParaRPr lang="zh-CN" altLang="en-US" sz="2000" b="1" dirty="0" smtClean="0">
              <a:latin typeface="黑体" pitchFamily="49" charset="-122"/>
              <a:ea typeface="黑体" pitchFamily="49" charset="-122"/>
            </a:endParaRPr>
          </a:p>
          <a:p>
            <a:r>
              <a:rPr lang="en-US" sz="2000" b="1" dirty="0" smtClean="0">
                <a:latin typeface="黑体" pitchFamily="49" charset="-122"/>
                <a:ea typeface="黑体" pitchFamily="49" charset="-122"/>
              </a:rPr>
              <a:t>2.4 </a:t>
            </a:r>
            <a:r>
              <a:rPr lang="en-US" sz="2000" b="1" dirty="0" err="1" smtClean="0">
                <a:latin typeface="黑体" pitchFamily="49" charset="-122"/>
                <a:ea typeface="黑体" pitchFamily="49" charset="-122"/>
              </a:rPr>
              <a:t>电子商务</a:t>
            </a:r>
            <a:r>
              <a:rPr lang="en-US" sz="2000" b="1" dirty="0" smtClean="0">
                <a:latin typeface="黑体" pitchFamily="49" charset="-122"/>
                <a:ea typeface="黑体" pitchFamily="49" charset="-122"/>
              </a:rPr>
              <a:t>	</a:t>
            </a:r>
            <a:endParaRPr lang="zh-CN" altLang="en-US" sz="2000" b="1" dirty="0" smtClean="0">
              <a:latin typeface="黑体" pitchFamily="49" charset="-122"/>
              <a:ea typeface="黑体" pitchFamily="49" charset="-122"/>
            </a:endParaRPr>
          </a:p>
          <a:p>
            <a:r>
              <a:rPr lang="en-US" sz="2000" b="1" dirty="0" smtClean="0">
                <a:latin typeface="黑体" pitchFamily="49" charset="-122"/>
                <a:ea typeface="黑体" pitchFamily="49" charset="-122"/>
              </a:rPr>
              <a:t>2.5 </a:t>
            </a:r>
            <a:r>
              <a:rPr lang="en-US" sz="2000" b="1" dirty="0" err="1" smtClean="0">
                <a:latin typeface="黑体" pitchFamily="49" charset="-122"/>
                <a:ea typeface="黑体" pitchFamily="49" charset="-122"/>
              </a:rPr>
              <a:t>商业智能</a:t>
            </a:r>
            <a:r>
              <a:rPr lang="en-US" sz="2000" b="1" dirty="0" smtClean="0">
                <a:latin typeface="黑体" pitchFamily="49" charset="-122"/>
                <a:ea typeface="黑体" pitchFamily="49" charset="-122"/>
              </a:rPr>
              <a:t>	</a:t>
            </a:r>
            <a:endParaRPr lang="zh-CN" altLang="en-US" sz="2000" b="1" dirty="0" smtClean="0">
              <a:latin typeface="黑体" pitchFamily="49" charset="-122"/>
              <a:ea typeface="黑体" pitchFamily="49" charset="-122"/>
            </a:endParaRPr>
          </a:p>
          <a:p>
            <a:r>
              <a:rPr lang="en-US" sz="2000" b="1" dirty="0" smtClean="0">
                <a:latin typeface="黑体" pitchFamily="49" charset="-122"/>
                <a:ea typeface="黑体" pitchFamily="49" charset="-122"/>
              </a:rPr>
              <a:t>2.6 </a:t>
            </a:r>
            <a:r>
              <a:rPr lang="en-US" sz="2000" b="1" dirty="0" err="1" smtClean="0">
                <a:latin typeface="黑体" pitchFamily="49" charset="-122"/>
                <a:ea typeface="黑体" pitchFamily="49" charset="-122"/>
              </a:rPr>
              <a:t>智能商用服务机器人</a:t>
            </a:r>
            <a:r>
              <a:rPr lang="en-US" sz="2000" b="1" dirty="0" smtClean="0">
                <a:latin typeface="黑体" pitchFamily="49" charset="-122"/>
                <a:ea typeface="黑体" pitchFamily="49" charset="-122"/>
              </a:rPr>
              <a:t>	</a:t>
            </a:r>
            <a:endParaRPr lang="zh-CN" altLang="en-US" sz="2000" b="1" dirty="0" smtClean="0">
              <a:latin typeface="黑体" pitchFamily="49" charset="-122"/>
              <a:ea typeface="黑体" pitchFamily="49" charset="-122"/>
            </a:endParaRPr>
          </a:p>
          <a:p>
            <a:r>
              <a:rPr lang="en-US" sz="2000" b="1" dirty="0" smtClean="0">
                <a:latin typeface="黑体" pitchFamily="49" charset="-122"/>
                <a:ea typeface="黑体" pitchFamily="49" charset="-122"/>
              </a:rPr>
              <a:t>2.7 </a:t>
            </a:r>
            <a:r>
              <a:rPr lang="en-US" sz="2000" b="1" dirty="0" err="1" smtClean="0">
                <a:latin typeface="黑体" pitchFamily="49" charset="-122"/>
                <a:ea typeface="黑体" pitchFamily="49" charset="-122"/>
              </a:rPr>
              <a:t>智能视频监控</a:t>
            </a:r>
            <a:r>
              <a:rPr lang="en-US" sz="2000" b="1" dirty="0" smtClean="0">
                <a:latin typeface="黑体" pitchFamily="49" charset="-122"/>
                <a:ea typeface="黑体" pitchFamily="49" charset="-122"/>
              </a:rPr>
              <a:t>	</a:t>
            </a:r>
            <a:endParaRPr lang="zh-CN" altLang="en-US" sz="2000" b="1" dirty="0" smtClean="0">
              <a:latin typeface="黑体" pitchFamily="49" charset="-122"/>
              <a:ea typeface="黑体" pitchFamily="49" charset="-122"/>
            </a:endParaRPr>
          </a:p>
          <a:p>
            <a:endParaRPr lang="zh-CN" altLang="zh-CN" sz="2000" dirty="0" smtClean="0">
              <a:latin typeface="黑体" pitchFamily="49" charset="-122"/>
              <a:ea typeface="黑体" pitchFamily="49" charset="-122"/>
            </a:endParaRPr>
          </a:p>
        </p:txBody>
      </p:sp>
    </p:spTree>
    <p:extLst>
      <p:ext uri="{BB962C8B-B14F-4D97-AF65-F5344CB8AC3E}">
        <p14:creationId xmlns="" xmlns:p14="http://schemas.microsoft.com/office/powerpoint/2010/main" val="11016338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2.4 </a:t>
            </a:r>
            <a:r>
              <a:rPr lang="zh-CN" altLang="en-US" b="1" dirty="0" smtClean="0">
                <a:latin typeface="黑体" pitchFamily="49" charset="-122"/>
                <a:ea typeface="黑体" pitchFamily="49" charset="-122"/>
              </a:rPr>
              <a:t>电子商务</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a:xfrm>
            <a:off x="448966" y="1357304"/>
            <a:ext cx="8337876" cy="3505019"/>
          </a:xfrm>
        </p:spPr>
        <p:txBody>
          <a:bodyPr>
            <a:normAutofit/>
          </a:bodyPr>
          <a:lstStyle/>
          <a:p>
            <a:r>
              <a:rPr lang="en-US" sz="1800" dirty="0" smtClean="0">
                <a:latin typeface="黑体" pitchFamily="49" charset="-122"/>
                <a:ea typeface="黑体" pitchFamily="49" charset="-122"/>
              </a:rPr>
              <a:t>2.4.2 </a:t>
            </a:r>
            <a:r>
              <a:rPr lang="zh-CN" altLang="en-US" sz="1800" dirty="0" smtClean="0">
                <a:latin typeface="黑体" pitchFamily="49" charset="-122"/>
                <a:ea typeface="黑体" pitchFamily="49" charset="-122"/>
              </a:rPr>
              <a:t>典型</a:t>
            </a:r>
            <a:r>
              <a:rPr lang="zh-CN" altLang="en-US" sz="1800" dirty="0" smtClean="0">
                <a:latin typeface="黑体" pitchFamily="49" charset="-122"/>
                <a:ea typeface="黑体" pitchFamily="49" charset="-122"/>
              </a:rPr>
              <a:t>电商人工智能</a:t>
            </a:r>
            <a:r>
              <a:rPr lang="zh-CN" altLang="en-US" sz="1800" dirty="0" smtClean="0">
                <a:latin typeface="黑体" pitchFamily="49" charset="-122"/>
                <a:ea typeface="黑体" pitchFamily="49" charset="-122"/>
              </a:rPr>
              <a:t>应用</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决定最优</a:t>
            </a:r>
            <a:r>
              <a:rPr lang="zh-CN" altLang="en-US" sz="1800" dirty="0" smtClean="0">
                <a:latin typeface="黑体" pitchFamily="49" charset="-122"/>
                <a:ea typeface="黑体" pitchFamily="49" charset="-122"/>
              </a:rPr>
              <a:t>价格</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智能客服机器人</a:t>
            </a:r>
          </a:p>
          <a:p>
            <a:pPr lvl="1">
              <a:buFont typeface="Wingdings" pitchFamily="2" charset="2"/>
              <a:buChar char="ü"/>
            </a:pPr>
            <a:r>
              <a:rPr lang="zh-CN" altLang="en-US" sz="1800" dirty="0" smtClean="0">
                <a:latin typeface="黑体" pitchFamily="49" charset="-122"/>
                <a:ea typeface="黑体" pitchFamily="49" charset="-122"/>
              </a:rPr>
              <a:t>无人仓库成为</a:t>
            </a:r>
            <a:r>
              <a:rPr lang="zh-CN" altLang="en-US" sz="1800" dirty="0" smtClean="0">
                <a:latin typeface="黑体" pitchFamily="49" charset="-122"/>
                <a:ea typeface="黑体" pitchFamily="49" charset="-122"/>
              </a:rPr>
              <a:t>可能</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让商家更懂消费者</a:t>
            </a:r>
            <a:endParaRPr lang="zh-CN" altLang="en-US" sz="1800" b="1" dirty="0" smtClean="0">
              <a:latin typeface="黑体" pitchFamily="49" charset="-122"/>
              <a:ea typeface="黑体" pitchFamily="49" charset="-122"/>
            </a:endParaRPr>
          </a:p>
          <a:p>
            <a:endParaRPr lang="zh-CN" altLang="zh-CN" sz="1600" dirty="0" smtClean="0">
              <a:latin typeface="黑体" pitchFamily="49" charset="-122"/>
              <a:ea typeface="黑体" pitchFamily="49" charset="-122"/>
            </a:endParaRPr>
          </a:p>
          <a:p>
            <a:endParaRPr lang="zh-CN" altLang="zh-CN" sz="1600" dirty="0" smtClean="0">
              <a:latin typeface="黑体" pitchFamily="49" charset="-122"/>
              <a:ea typeface="黑体" pitchFamily="49" charset="-122"/>
            </a:endParaRPr>
          </a:p>
          <a:p>
            <a:endParaRPr lang="zh-CN" altLang="zh-CN" sz="1600" dirty="0" smtClean="0">
              <a:latin typeface="黑体" pitchFamily="49" charset="-122"/>
              <a:ea typeface="黑体" pitchFamily="49" charset="-122"/>
            </a:endParaRPr>
          </a:p>
          <a:p>
            <a:endParaRPr lang="zh-CN" altLang="zh-CN" sz="1600" dirty="0" smtClean="0">
              <a:latin typeface="黑体" pitchFamily="49" charset="-122"/>
              <a:ea typeface="黑体" pitchFamily="49" charset="-122"/>
            </a:endParaRPr>
          </a:p>
          <a:p>
            <a:endParaRPr lang="zh-CN" altLang="zh-CN" sz="1600" dirty="0">
              <a:latin typeface="黑体" pitchFamily="49" charset="-122"/>
              <a:ea typeface="黑体" pitchFamily="49" charset="-122"/>
            </a:endParaRPr>
          </a:p>
        </p:txBody>
      </p:sp>
      <p:pic>
        <p:nvPicPr>
          <p:cNvPr id="6" name="图片 5"/>
          <p:cNvPicPr/>
          <p:nvPr/>
        </p:nvPicPr>
        <p:blipFill rotWithShape="1">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rcRect l="2631" t="6687" r="5882" b="6661"/>
          <a:stretch/>
        </p:blipFill>
        <p:spPr bwMode="auto">
          <a:xfrm>
            <a:off x="5357818" y="1428742"/>
            <a:ext cx="3024605" cy="1938339"/>
          </a:xfrm>
          <a:prstGeom prst="rect">
            <a:avLst/>
          </a:prstGeom>
          <a:noFill/>
          <a:ln>
            <a:noFill/>
          </a:ln>
          <a:extLst>
            <a:ext uri="{53640926-AAD7-44d8-BBD7-CCE9431645EC}">
              <a14:shadowObscured xmlns:ve="http://schemas.openxmlformats.org/markup-compatibility/2006" xmlns:m="http://schemas.openxmlformats.org/officeDocument/2006/math" xmlns:wp="http://schemas.openxmlformats.org/drawingml/2006/wordprocessingDrawing" xmlns:wne="http://schemas.microsoft.com/office/word/2006/wordml" xmlns="" xmlns:o="urn:schemas-microsoft-com:office:office" xmlns:v="urn:schemas-microsoft-com:vml" xmlns:w10="urn:schemas-microsoft-com:office:word" xmlns:w="http://schemas.openxmlformats.org/wordprocessingml/2006/main" xmlns:a14="http://schemas.microsoft.com/office/drawing/2010/main" xmlns:mv="urn:schemas-microsoft-com:mac:vml" xmlns:mo="http://schemas.microsoft.com/office/mac/office/2008/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p14="http://schemas.microsoft.com/office/word/2010/wordprocessingDrawing"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pic="http://schemas.openxmlformats.org/drawingml/2006/picture" xmlns:lc="http://schemas.openxmlformats.org/drawingml/2006/lockedCanvas"/>
            </a:ext>
          </a:extLst>
        </p:spPr>
      </p:pic>
      <p:pic>
        <p:nvPicPr>
          <p:cNvPr id="7" name="图片 6"/>
          <p:cNvPicPr/>
          <p:nvPr/>
        </p:nvPicPr>
        <p:blipFill>
          <a:blip r:embed="rId3">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rcRect/>
          <a:stretch>
            <a:fillRect/>
          </a:stretch>
        </p:blipFill>
        <p:spPr bwMode="auto">
          <a:xfrm>
            <a:off x="1000100" y="3214692"/>
            <a:ext cx="3581393" cy="1476902"/>
          </a:xfrm>
          <a:prstGeom prst="rect">
            <a:avLst/>
          </a:prstGeom>
          <a:noFill/>
          <a:ln>
            <a:noFill/>
          </a:ln>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2.4 </a:t>
            </a:r>
            <a:r>
              <a:rPr lang="zh-CN" altLang="en-US" b="1" dirty="0" smtClean="0">
                <a:latin typeface="黑体" pitchFamily="49" charset="-122"/>
                <a:ea typeface="黑体" pitchFamily="49" charset="-122"/>
              </a:rPr>
              <a:t>电子商务</a:t>
            </a:r>
            <a:endParaRPr lang="en-US" b="1" dirty="0">
              <a:effectLst/>
              <a:latin typeface="黑体" pitchFamily="49" charset="-122"/>
              <a:ea typeface="黑体" pitchFamily="49" charset="-122"/>
            </a:endParaRPr>
          </a:p>
        </p:txBody>
      </p:sp>
      <p:sp>
        <p:nvSpPr>
          <p:cNvPr id="9" name="TextBox 8"/>
          <p:cNvSpPr txBox="1"/>
          <p:nvPr/>
        </p:nvSpPr>
        <p:spPr>
          <a:xfrm>
            <a:off x="142844" y="1285866"/>
            <a:ext cx="8786874" cy="3693319"/>
          </a:xfrm>
          <a:prstGeom prst="rect">
            <a:avLst/>
          </a:prstGeom>
          <a:noFill/>
        </p:spPr>
        <p:txBody>
          <a:bodyPr wrap="square" rtlCol="0">
            <a:spAutoFit/>
          </a:bodyPr>
          <a:lstStyle/>
          <a:p>
            <a:r>
              <a:rPr lang="en-US" dirty="0" smtClean="0">
                <a:latin typeface="黑体" pitchFamily="49" charset="-122"/>
                <a:ea typeface="黑体" pitchFamily="49" charset="-122"/>
              </a:rPr>
              <a:t>2.4.3 </a:t>
            </a:r>
            <a:r>
              <a:rPr lang="zh-CN" altLang="en-US" dirty="0" smtClean="0">
                <a:latin typeface="黑体" pitchFamily="49" charset="-122"/>
                <a:ea typeface="黑体" pitchFamily="49" charset="-122"/>
              </a:rPr>
              <a:t>电子商务</a:t>
            </a:r>
            <a:r>
              <a:rPr lang="zh-CN" altLang="en-US" dirty="0" smtClean="0">
                <a:latin typeface="黑体" pitchFamily="49" charset="-122"/>
                <a:ea typeface="黑体" pitchFamily="49" charset="-122"/>
              </a:rPr>
              <a:t>的大数据</a:t>
            </a:r>
            <a:endParaRPr lang="zh-CN" altLang="en-US" b="1" dirty="0" smtClean="0">
              <a:latin typeface="黑体" pitchFamily="49" charset="-122"/>
              <a:ea typeface="黑体" pitchFamily="49" charset="-122"/>
            </a:endParaRPr>
          </a:p>
          <a:p>
            <a:pPr>
              <a:buFont typeface="Wingdings" pitchFamily="2" charset="2"/>
              <a:buChar char="ü"/>
            </a:pPr>
            <a:r>
              <a:rPr lang="zh-CN" altLang="en-US" dirty="0" smtClean="0">
                <a:latin typeface="黑体" pitchFamily="49" charset="-122"/>
                <a:ea typeface="黑体" pitchFamily="49" charset="-122"/>
              </a:rPr>
              <a:t>电子商务</a:t>
            </a:r>
            <a:r>
              <a:rPr lang="zh-CN" altLang="en-US" dirty="0" smtClean="0">
                <a:latin typeface="黑体" pitchFamily="49" charset="-122"/>
                <a:ea typeface="黑体" pitchFamily="49" charset="-122"/>
              </a:rPr>
              <a:t>大数据的</a:t>
            </a:r>
            <a:r>
              <a:rPr lang="zh-CN" altLang="en-US" dirty="0" smtClean="0">
                <a:latin typeface="黑体" pitchFamily="49" charset="-122"/>
                <a:ea typeface="黑体" pitchFamily="49" charset="-122"/>
              </a:rPr>
              <a:t>形成</a:t>
            </a:r>
            <a:endParaRPr lang="en-US" altLang="zh-CN" dirty="0" smtClean="0">
              <a:latin typeface="黑体" pitchFamily="49" charset="-122"/>
              <a:ea typeface="黑体" pitchFamily="49" charset="-122"/>
            </a:endParaRPr>
          </a:p>
          <a:p>
            <a:pPr>
              <a:buFont typeface="Wingdings" pitchFamily="2" charset="2"/>
              <a:buChar char="ü"/>
            </a:pPr>
            <a:endParaRPr lang="zh-CN" altLang="en-US" dirty="0" smtClean="0">
              <a:latin typeface="黑体" pitchFamily="49" charset="-122"/>
              <a:ea typeface="黑体" pitchFamily="49" charset="-122"/>
            </a:endParaRPr>
          </a:p>
          <a:p>
            <a:pPr>
              <a:buFont typeface="Wingdings" pitchFamily="2" charset="2"/>
              <a:buChar char="ü"/>
            </a:pPr>
            <a:r>
              <a:rPr lang="zh-CN" altLang="en-US" dirty="0" smtClean="0">
                <a:latin typeface="黑体" pitchFamily="49" charset="-122"/>
                <a:ea typeface="黑体" pitchFamily="49" charset="-122"/>
              </a:rPr>
              <a:t>大</a:t>
            </a:r>
            <a:r>
              <a:rPr lang="zh-CN" altLang="en-US" dirty="0" smtClean="0">
                <a:latin typeface="黑体" pitchFamily="49" charset="-122"/>
                <a:ea typeface="黑体" pitchFamily="49" charset="-122"/>
              </a:rPr>
              <a:t>数据背景下的电子商务价值创造</a:t>
            </a:r>
          </a:p>
          <a:p>
            <a:pPr lvl="1">
              <a:buFont typeface="Arial" pitchFamily="34" charset="0"/>
              <a:buChar char="•"/>
            </a:pPr>
            <a:r>
              <a:rPr lang="zh-CN" altLang="en-US" dirty="0" smtClean="0">
                <a:latin typeface="黑体" pitchFamily="49" charset="-122"/>
                <a:ea typeface="黑体" pitchFamily="49" charset="-122"/>
              </a:rPr>
              <a:t>电子商务</a:t>
            </a:r>
            <a:r>
              <a:rPr lang="zh-CN" altLang="en-US" dirty="0" smtClean="0">
                <a:latin typeface="黑体" pitchFamily="49" charset="-122"/>
                <a:ea typeface="黑体" pitchFamily="49" charset="-122"/>
              </a:rPr>
              <a:t>营销精准化和实时化</a:t>
            </a:r>
            <a:r>
              <a:rPr lang="zh-CN" altLang="en-US" dirty="0" smtClean="0">
                <a:latin typeface="黑体" pitchFamily="49" charset="-122"/>
                <a:ea typeface="黑体" pitchFamily="49" charset="-122"/>
              </a:rPr>
              <a:t>：</a:t>
            </a:r>
            <a:endParaRPr lang="zh-CN" altLang="en-US"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产品和服务高度差异化和个性化</a:t>
            </a:r>
            <a:r>
              <a:rPr lang="zh-CN" altLang="en-US" dirty="0" smtClean="0">
                <a:latin typeface="黑体" pitchFamily="49" charset="-122"/>
                <a:ea typeface="黑体" pitchFamily="49" charset="-122"/>
              </a:rPr>
              <a:t>：</a:t>
            </a:r>
            <a:endParaRPr lang="zh-CN" altLang="en-US"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价值链上企业运作一体化和动态化</a:t>
            </a:r>
            <a:r>
              <a:rPr lang="zh-CN" altLang="en-US" dirty="0" smtClean="0">
                <a:latin typeface="黑体" pitchFamily="49" charset="-122"/>
                <a:ea typeface="黑体" pitchFamily="49" charset="-122"/>
              </a:rPr>
              <a:t>：</a:t>
            </a:r>
            <a:endParaRPr lang="zh-CN" altLang="en-US"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新型增值服务模式不断涌现</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pPr lvl="1">
              <a:buFont typeface="Wingdings" pitchFamily="2" charset="2"/>
              <a:buChar char="ü"/>
            </a:pPr>
            <a:endParaRPr lang="zh-CN" altLang="en-US" dirty="0" smtClean="0">
              <a:latin typeface="黑体" pitchFamily="49" charset="-122"/>
              <a:ea typeface="黑体" pitchFamily="49" charset="-122"/>
            </a:endParaRPr>
          </a:p>
          <a:p>
            <a:pPr>
              <a:buFont typeface="Wingdings" pitchFamily="2" charset="2"/>
              <a:buChar char="ü"/>
            </a:pPr>
            <a:r>
              <a:rPr lang="zh-CN" altLang="en-US" dirty="0" smtClean="0">
                <a:latin typeface="黑体" pitchFamily="49" charset="-122"/>
                <a:ea typeface="黑体" pitchFamily="49" charset="-122"/>
              </a:rPr>
              <a:t>基于</a:t>
            </a:r>
            <a:r>
              <a:rPr lang="zh-CN" altLang="en-US" dirty="0" smtClean="0">
                <a:latin typeface="黑体" pitchFamily="49" charset="-122"/>
                <a:ea typeface="黑体" pitchFamily="49" charset="-122"/>
              </a:rPr>
              <a:t>大数据的电子商务模式创新</a:t>
            </a:r>
          </a:p>
          <a:p>
            <a:pPr lvl="1">
              <a:buFont typeface="Arial" pitchFamily="34" charset="0"/>
              <a:buChar char="•"/>
            </a:pPr>
            <a:r>
              <a:rPr lang="zh-CN" altLang="en-US" dirty="0" smtClean="0">
                <a:latin typeface="黑体" pitchFamily="49" charset="-122"/>
                <a:ea typeface="黑体" pitchFamily="49" charset="-122"/>
              </a:rPr>
              <a:t>按</a:t>
            </a:r>
            <a:r>
              <a:rPr lang="zh-CN" altLang="en-US" dirty="0" smtClean="0">
                <a:latin typeface="黑体" pitchFamily="49" charset="-122"/>
                <a:ea typeface="黑体" pitchFamily="49" charset="-122"/>
              </a:rPr>
              <a:t>需</a:t>
            </a:r>
            <a:r>
              <a:rPr lang="zh-CN" altLang="en-US" dirty="0" smtClean="0">
                <a:latin typeface="黑体" pitchFamily="49" charset="-122"/>
                <a:ea typeface="黑体" pitchFamily="49" charset="-122"/>
              </a:rPr>
              <a:t>定制</a:t>
            </a:r>
            <a:endParaRPr lang="en-US" altLang="zh-CN"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线上线下深度融合</a:t>
            </a:r>
            <a:r>
              <a:rPr lang="zh-CN" altLang="en-US" dirty="0" smtClean="0">
                <a:latin typeface="黑体" pitchFamily="49" charset="-122"/>
                <a:ea typeface="黑体" pitchFamily="49" charset="-122"/>
              </a:rPr>
              <a:t>模式</a:t>
            </a:r>
            <a:endParaRPr lang="en-US" altLang="zh-CN" dirty="0" smtClean="0">
              <a:latin typeface="黑体" pitchFamily="49" charset="-122"/>
              <a:ea typeface="黑体" pitchFamily="49" charset="-122"/>
            </a:endParaRPr>
          </a:p>
          <a:p>
            <a:pPr lvl="1">
              <a:buFont typeface="Arial" pitchFamily="34" charset="0"/>
              <a:buChar char="•"/>
            </a:pPr>
            <a:r>
              <a:rPr lang="zh-CN" altLang="en-US" dirty="0" smtClean="0">
                <a:latin typeface="黑体" pitchFamily="49" charset="-122"/>
                <a:ea typeface="黑体" pitchFamily="49" charset="-122"/>
              </a:rPr>
              <a:t>互联网金融和在线供应链金融</a:t>
            </a:r>
            <a:endParaRPr lang="zh-CN" altLang="en-US" dirty="0">
              <a:latin typeface="黑体" pitchFamily="49" charset="-122"/>
              <a:ea typeface="黑体" pitchFamily="49" charset="-122"/>
            </a:endParaRPr>
          </a:p>
        </p:txBody>
      </p:sp>
      <p:pic>
        <p:nvPicPr>
          <p:cNvPr id="6" name="图片 5"/>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rcRect/>
          <a:stretch>
            <a:fillRect/>
          </a:stretch>
        </p:blipFill>
        <p:spPr bwMode="auto">
          <a:xfrm>
            <a:off x="4357686" y="2428874"/>
            <a:ext cx="4576967" cy="1471611"/>
          </a:xfrm>
          <a:prstGeom prst="rect">
            <a:avLst/>
          </a:prstGeom>
          <a:noFill/>
          <a:ln>
            <a:noFill/>
          </a:ln>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2.5 </a:t>
            </a:r>
            <a:r>
              <a:rPr lang="zh-CN" altLang="en-US" b="1" dirty="0" smtClean="0">
                <a:latin typeface="黑体" pitchFamily="49" charset="-122"/>
                <a:ea typeface="黑体" pitchFamily="49" charset="-122"/>
              </a:rPr>
              <a:t>商业</a:t>
            </a:r>
            <a:r>
              <a:rPr lang="zh-CN" altLang="en-US" b="1" dirty="0" smtClean="0">
                <a:latin typeface="黑体" pitchFamily="49" charset="-122"/>
                <a:ea typeface="黑体" pitchFamily="49" charset="-122"/>
              </a:rPr>
              <a:t>智能</a:t>
            </a:r>
            <a:endParaRPr lang="zh-CN" altLang="en-US" b="1" dirty="0">
              <a:latin typeface="黑体" pitchFamily="49" charset="-122"/>
              <a:ea typeface="黑体" pitchFamily="49" charset="-122"/>
            </a:endParaRPr>
          </a:p>
        </p:txBody>
      </p:sp>
      <p:sp>
        <p:nvSpPr>
          <p:cNvPr id="9" name="TextBox 8"/>
          <p:cNvSpPr txBox="1"/>
          <p:nvPr/>
        </p:nvSpPr>
        <p:spPr>
          <a:xfrm>
            <a:off x="285721" y="1327071"/>
            <a:ext cx="8256610" cy="2585323"/>
          </a:xfrm>
          <a:prstGeom prst="rect">
            <a:avLst/>
          </a:prstGeom>
          <a:noFill/>
        </p:spPr>
        <p:txBody>
          <a:bodyPr wrap="square" rtlCol="0">
            <a:spAutoFit/>
          </a:bodyPr>
          <a:lstStyle/>
          <a:p>
            <a:r>
              <a:rPr lang="en-US" dirty="0" smtClean="0">
                <a:latin typeface="黑体" pitchFamily="49" charset="-122"/>
                <a:ea typeface="黑体" pitchFamily="49" charset="-122"/>
              </a:rPr>
              <a:t>2.5.1 </a:t>
            </a:r>
            <a:r>
              <a:rPr lang="zh-CN" altLang="en-US" dirty="0" smtClean="0">
                <a:latin typeface="黑体" pitchFamily="49" charset="-122"/>
                <a:ea typeface="黑体" pitchFamily="49" charset="-122"/>
              </a:rPr>
              <a:t>商业智能</a:t>
            </a:r>
            <a:endParaRPr lang="en-US" altLang="zh-CN" dirty="0" smtClean="0">
              <a:latin typeface="黑体" pitchFamily="49" charset="-122"/>
              <a:ea typeface="黑体" pitchFamily="49" charset="-122"/>
            </a:endParaRPr>
          </a:p>
          <a:p>
            <a:endParaRPr lang="zh-CN" altLang="en-US" b="1" dirty="0" smtClean="0">
              <a:latin typeface="黑体" pitchFamily="49" charset="-122"/>
              <a:ea typeface="黑体" pitchFamily="49" charset="-122"/>
            </a:endParaRPr>
          </a:p>
          <a:p>
            <a:r>
              <a:rPr lang="zh-CN" altLang="en-US" dirty="0" smtClean="0">
                <a:latin typeface="黑体" pitchFamily="49" charset="-122"/>
                <a:ea typeface="黑体" pitchFamily="49" charset="-122"/>
              </a:rPr>
              <a:t>商业智能（</a:t>
            </a:r>
            <a:r>
              <a:rPr lang="en-US" dirty="0" smtClean="0">
                <a:latin typeface="黑体" pitchFamily="49" charset="-122"/>
                <a:ea typeface="黑体" pitchFamily="49" charset="-122"/>
              </a:rPr>
              <a:t>Business Intelligence</a:t>
            </a:r>
            <a:r>
              <a:rPr lang="zh-CN" altLang="en-US" dirty="0" smtClean="0">
                <a:latin typeface="黑体" pitchFamily="49" charset="-122"/>
                <a:ea typeface="黑体" pitchFamily="49" charset="-122"/>
              </a:rPr>
              <a:t>，</a:t>
            </a:r>
            <a:r>
              <a:rPr lang="en-US" dirty="0" smtClean="0">
                <a:latin typeface="黑体" pitchFamily="49" charset="-122"/>
                <a:ea typeface="黑体" pitchFamily="49" charset="-122"/>
              </a:rPr>
              <a:t>BI</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指</a:t>
            </a:r>
            <a:r>
              <a:rPr lang="zh-CN" altLang="en-US" dirty="0" smtClean="0">
                <a:latin typeface="黑体" pitchFamily="49" charset="-122"/>
                <a:ea typeface="黑体" pitchFamily="49" charset="-122"/>
              </a:rPr>
              <a:t>用现代数据仓库技术</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线</a:t>
            </a:r>
            <a:r>
              <a:rPr lang="zh-CN" altLang="en-US" dirty="0" smtClean="0">
                <a:latin typeface="黑体" pitchFamily="49" charset="-122"/>
                <a:ea typeface="黑体" pitchFamily="49" charset="-122"/>
              </a:rPr>
              <a:t>上分析处理技术</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数据</a:t>
            </a:r>
            <a:r>
              <a:rPr lang="zh-CN" altLang="en-US" dirty="0" smtClean="0">
                <a:latin typeface="黑体" pitchFamily="49" charset="-122"/>
                <a:ea typeface="黑体" pitchFamily="49" charset="-122"/>
              </a:rPr>
              <a:t>挖掘和数据展现</a:t>
            </a:r>
            <a:r>
              <a:rPr lang="zh-CN" altLang="en-US" dirty="0" smtClean="0">
                <a:latin typeface="黑体" pitchFamily="49" charset="-122"/>
                <a:ea typeface="黑体" pitchFamily="49" charset="-122"/>
              </a:rPr>
              <a:t>技术</a:t>
            </a:r>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进行</a:t>
            </a:r>
            <a:r>
              <a:rPr lang="zh-CN" altLang="en-US" dirty="0" smtClean="0">
                <a:latin typeface="黑体" pitchFamily="49" charset="-122"/>
                <a:ea typeface="黑体" pitchFamily="49" charset="-122"/>
              </a:rPr>
              <a:t>数据分析以实现商业价值。</a:t>
            </a:r>
          </a:p>
          <a:p>
            <a:endParaRPr lang="zh-CN" altLang="en-US" dirty="0" smtClean="0">
              <a:latin typeface="黑体" pitchFamily="49" charset="-122"/>
              <a:ea typeface="黑体" pitchFamily="49" charset="-122"/>
            </a:endParaRPr>
          </a:p>
          <a:p>
            <a:endParaRPr lang="zh-CN" altLang="en-US" dirty="0"/>
          </a:p>
        </p:txBody>
      </p:sp>
      <p:pic>
        <p:nvPicPr>
          <p:cNvPr id="4" name="图片 3"/>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tretch>
            <a:fillRect/>
          </a:stretch>
        </p:blipFill>
        <p:spPr>
          <a:xfrm>
            <a:off x="4643438" y="1500180"/>
            <a:ext cx="3676286" cy="3228172"/>
          </a:xfrm>
          <a:prstGeom prst="rect">
            <a:avLst/>
          </a:prstGeom>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2.5 </a:t>
            </a:r>
            <a:r>
              <a:rPr lang="zh-CN" altLang="en-US" b="1" dirty="0" smtClean="0">
                <a:latin typeface="黑体" pitchFamily="49" charset="-122"/>
                <a:ea typeface="黑体" pitchFamily="49" charset="-122"/>
              </a:rPr>
              <a:t>商业智能</a:t>
            </a:r>
            <a:endParaRPr lang="en-US" b="1" dirty="0">
              <a:effectLst/>
              <a:latin typeface="黑体" pitchFamily="49" charset="-122"/>
              <a:ea typeface="黑体" pitchFamily="49" charset="-122"/>
            </a:endParaRPr>
          </a:p>
        </p:txBody>
      </p:sp>
      <p:sp>
        <p:nvSpPr>
          <p:cNvPr id="9" name="TextBox 8"/>
          <p:cNvSpPr txBox="1"/>
          <p:nvPr/>
        </p:nvSpPr>
        <p:spPr>
          <a:xfrm>
            <a:off x="754375" y="1327071"/>
            <a:ext cx="7787955" cy="3416320"/>
          </a:xfrm>
          <a:prstGeom prst="rect">
            <a:avLst/>
          </a:prstGeom>
          <a:noFill/>
        </p:spPr>
        <p:txBody>
          <a:bodyPr wrap="square" rtlCol="0">
            <a:spAutoFit/>
          </a:bodyPr>
          <a:lstStyle/>
          <a:p>
            <a:r>
              <a:rPr lang="en-US" dirty="0" smtClean="0">
                <a:latin typeface="黑体" pitchFamily="49" charset="-122"/>
                <a:ea typeface="黑体" pitchFamily="49" charset="-122"/>
              </a:rPr>
              <a:t>2.5.2 </a:t>
            </a:r>
            <a:r>
              <a:rPr lang="zh-CN" altLang="en-US" dirty="0" smtClean="0">
                <a:latin typeface="黑体" pitchFamily="49" charset="-122"/>
                <a:ea typeface="黑体" pitchFamily="49" charset="-122"/>
              </a:rPr>
              <a:t>企业</a:t>
            </a:r>
            <a:r>
              <a:rPr lang="zh-CN" altLang="en-US" dirty="0" smtClean="0">
                <a:latin typeface="黑体" pitchFamily="49" charset="-122"/>
                <a:ea typeface="黑体" pitchFamily="49" charset="-122"/>
              </a:rPr>
              <a:t>导入</a:t>
            </a:r>
            <a:r>
              <a:rPr lang="en-US" dirty="0" smtClean="0">
                <a:latin typeface="黑体" pitchFamily="49" charset="-122"/>
                <a:ea typeface="黑体" pitchFamily="49" charset="-122"/>
              </a:rPr>
              <a:t>BI</a:t>
            </a:r>
            <a:r>
              <a:rPr lang="zh-CN" altLang="en-US" dirty="0" smtClean="0">
                <a:latin typeface="黑体" pitchFamily="49" charset="-122"/>
                <a:ea typeface="黑体" pitchFamily="49" charset="-122"/>
              </a:rPr>
              <a:t>的优点与目的</a:t>
            </a:r>
            <a:endParaRPr lang="zh-CN" altLang="en-US" b="1"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随机查询动态报表；</a:t>
            </a:r>
          </a:p>
          <a:p>
            <a:pPr lvl="1">
              <a:buFont typeface="Wingdings" pitchFamily="2" charset="2"/>
              <a:buChar char="ü"/>
            </a:pPr>
            <a:r>
              <a:rPr lang="zh-CN" altLang="en-US" dirty="0" smtClean="0">
                <a:latin typeface="黑体" pitchFamily="49" charset="-122"/>
                <a:ea typeface="黑体" pitchFamily="49" charset="-122"/>
              </a:rPr>
              <a:t>掌握指标管理；</a:t>
            </a:r>
          </a:p>
          <a:p>
            <a:pPr lvl="1">
              <a:buFont typeface="Wingdings" pitchFamily="2" charset="2"/>
              <a:buChar char="ü"/>
            </a:pPr>
            <a:r>
              <a:rPr lang="zh-CN" altLang="en-US" dirty="0" smtClean="0">
                <a:latin typeface="黑体" pitchFamily="49" charset="-122"/>
                <a:ea typeface="黑体" pitchFamily="49" charset="-122"/>
              </a:rPr>
              <a:t>随时线上分析处理；</a:t>
            </a:r>
          </a:p>
          <a:p>
            <a:pPr lvl="1">
              <a:buFont typeface="Wingdings" pitchFamily="2" charset="2"/>
              <a:buChar char="ü"/>
            </a:pPr>
            <a:r>
              <a:rPr lang="zh-CN" altLang="en-US" dirty="0" smtClean="0">
                <a:latin typeface="黑体" pitchFamily="49" charset="-122"/>
                <a:ea typeface="黑体" pitchFamily="49" charset="-122"/>
              </a:rPr>
              <a:t>视觉化之企业仪表版；</a:t>
            </a:r>
          </a:p>
          <a:p>
            <a:pPr lvl="1">
              <a:buFont typeface="Wingdings" pitchFamily="2" charset="2"/>
              <a:buChar char="ü"/>
            </a:pPr>
            <a:r>
              <a:rPr lang="zh-CN" altLang="en-US" dirty="0" smtClean="0">
                <a:latin typeface="黑体" pitchFamily="49" charset="-122"/>
                <a:ea typeface="黑体" pitchFamily="49" charset="-122"/>
              </a:rPr>
              <a:t>协助预测规划</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pPr lvl="0"/>
            <a:endParaRPr lang="zh-CN" altLang="en-US" dirty="0" smtClean="0">
              <a:latin typeface="黑体" pitchFamily="49" charset="-122"/>
              <a:ea typeface="黑体" pitchFamily="49" charset="-122"/>
            </a:endParaRPr>
          </a:p>
          <a:p>
            <a:r>
              <a:rPr lang="en-US" dirty="0" smtClean="0">
                <a:latin typeface="黑体" pitchFamily="49" charset="-122"/>
                <a:ea typeface="黑体" pitchFamily="49" charset="-122"/>
              </a:rPr>
              <a:t>2.5.3 </a:t>
            </a:r>
            <a:r>
              <a:rPr lang="zh-CN" altLang="en-US" dirty="0" smtClean="0">
                <a:latin typeface="黑体" pitchFamily="49" charset="-122"/>
                <a:ea typeface="黑体" pitchFamily="49" charset="-122"/>
              </a:rPr>
              <a:t>导</a:t>
            </a:r>
            <a:r>
              <a:rPr lang="zh-CN" altLang="en-US" dirty="0" smtClean="0">
                <a:latin typeface="黑体" pitchFamily="49" charset="-122"/>
                <a:ea typeface="黑体" pitchFamily="49" charset="-122"/>
              </a:rPr>
              <a:t>入</a:t>
            </a:r>
            <a:r>
              <a:rPr lang="en-US" dirty="0" smtClean="0">
                <a:latin typeface="黑体" pitchFamily="49" charset="-122"/>
                <a:ea typeface="黑体" pitchFamily="49" charset="-122"/>
              </a:rPr>
              <a:t>BI</a:t>
            </a:r>
            <a:r>
              <a:rPr lang="zh-CN" altLang="en-US" dirty="0" smtClean="0">
                <a:latin typeface="黑体" pitchFamily="49" charset="-122"/>
                <a:ea typeface="黑体" pitchFamily="49" charset="-122"/>
              </a:rPr>
              <a:t>的目的</a:t>
            </a:r>
            <a:endParaRPr lang="zh-CN" altLang="en-US" b="1"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促进企业决策流程</a:t>
            </a:r>
            <a:r>
              <a:rPr lang="en-US" dirty="0" smtClean="0">
                <a:latin typeface="黑体" pitchFamily="49" charset="-122"/>
                <a:ea typeface="黑体" pitchFamily="49" charset="-122"/>
              </a:rPr>
              <a:t>(Facilitate the Business </a:t>
            </a:r>
            <a:endParaRPr lang="en-US" dirty="0" smtClean="0">
              <a:latin typeface="黑体" pitchFamily="49" charset="-122"/>
              <a:ea typeface="黑体" pitchFamily="49" charset="-122"/>
            </a:endParaRPr>
          </a:p>
          <a:p>
            <a:pPr lvl="1"/>
            <a:r>
              <a:rPr lang="en-US" dirty="0" smtClean="0">
                <a:latin typeface="黑体" pitchFamily="49" charset="-122"/>
                <a:ea typeface="黑体" pitchFamily="49" charset="-122"/>
              </a:rPr>
              <a:t>                   Decision-Making   Process)</a:t>
            </a:r>
            <a:endParaRPr lang="zh-CN" altLang="en-US"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降低整体营运</a:t>
            </a:r>
            <a:r>
              <a:rPr lang="zh-CN" altLang="en-US" dirty="0" smtClean="0">
                <a:latin typeface="黑体" pitchFamily="49" charset="-122"/>
                <a:ea typeface="黑体" pitchFamily="49" charset="-122"/>
              </a:rPr>
              <a:t>成本</a:t>
            </a:r>
            <a:r>
              <a:rPr lang="en-US" dirty="0" smtClean="0">
                <a:latin typeface="黑体" pitchFamily="49" charset="-122"/>
                <a:ea typeface="黑体" pitchFamily="49" charset="-122"/>
              </a:rPr>
              <a:t>(Power the Bottom Line</a:t>
            </a:r>
            <a:r>
              <a:rPr lang="en-US" dirty="0" smtClean="0">
                <a:latin typeface="黑体" pitchFamily="49" charset="-122"/>
                <a:ea typeface="黑体" pitchFamily="49" charset="-122"/>
              </a:rPr>
              <a:t>)</a:t>
            </a:r>
            <a:endParaRPr lang="zh-CN" altLang="en-US"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协同组织目标与行动</a:t>
            </a:r>
            <a:r>
              <a:rPr lang="en-US" dirty="0" smtClean="0">
                <a:latin typeface="黑体" pitchFamily="49" charset="-122"/>
                <a:ea typeface="黑体" pitchFamily="49" charset="-122"/>
              </a:rPr>
              <a:t>(Achieve a Fully Coordinated Organization</a:t>
            </a:r>
            <a:r>
              <a:rPr lang="en-US" dirty="0" smtClean="0">
                <a:latin typeface="黑体" pitchFamily="49" charset="-122"/>
                <a:ea typeface="黑体" pitchFamily="49" charset="-122"/>
              </a:rPr>
              <a:t>)</a:t>
            </a:r>
            <a:endParaRPr lang="zh-CN" altLang="en-US"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smtClean="0">
                <a:latin typeface="黑体" pitchFamily="49" charset="-122"/>
                <a:ea typeface="黑体" pitchFamily="49" charset="-122"/>
              </a:rPr>
              <a:t>2.5 </a:t>
            </a:r>
            <a:r>
              <a:rPr lang="zh-CN" altLang="en-US" sz="3200" b="1" dirty="0" smtClean="0">
                <a:latin typeface="黑体" pitchFamily="49" charset="-122"/>
                <a:ea typeface="黑体" pitchFamily="49" charset="-122"/>
              </a:rPr>
              <a:t>商业智能</a:t>
            </a:r>
            <a:endParaRPr lang="zh-CN" altLang="zh-CN" sz="3200" b="1" dirty="0" smtClean="0">
              <a:effectLst/>
              <a:latin typeface="黑体" pitchFamily="49" charset="-122"/>
              <a:ea typeface="黑体" pitchFamily="49" charset="-122"/>
            </a:endParaRPr>
          </a:p>
        </p:txBody>
      </p:sp>
      <p:sp>
        <p:nvSpPr>
          <p:cNvPr id="9" name="TextBox 8"/>
          <p:cNvSpPr txBox="1"/>
          <p:nvPr/>
        </p:nvSpPr>
        <p:spPr>
          <a:xfrm>
            <a:off x="754375" y="1327071"/>
            <a:ext cx="7787955" cy="2585323"/>
          </a:xfrm>
          <a:prstGeom prst="rect">
            <a:avLst/>
          </a:prstGeom>
          <a:noFill/>
        </p:spPr>
        <p:txBody>
          <a:bodyPr wrap="square" rtlCol="0">
            <a:spAutoFit/>
          </a:bodyPr>
          <a:lstStyle/>
          <a:p>
            <a:r>
              <a:rPr lang="en-US" dirty="0" smtClean="0">
                <a:latin typeface="黑体" pitchFamily="49" charset="-122"/>
                <a:ea typeface="黑体" pitchFamily="49" charset="-122"/>
              </a:rPr>
              <a:t>2.5.4</a:t>
            </a:r>
            <a:r>
              <a:rPr lang="zh-CN" altLang="en-US" dirty="0" smtClean="0">
                <a:latin typeface="黑体" pitchFamily="49" charset="-122"/>
                <a:ea typeface="黑体" pitchFamily="49" charset="-122"/>
              </a:rPr>
              <a:t>商业智能的主要技术</a:t>
            </a:r>
            <a:endParaRPr lang="zh-CN" altLang="en-US" b="1"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数据</a:t>
            </a:r>
            <a:r>
              <a:rPr lang="zh-CN" altLang="en-US" dirty="0" smtClean="0">
                <a:latin typeface="黑体" pitchFamily="49" charset="-122"/>
                <a:ea typeface="黑体" pitchFamily="49" charset="-122"/>
              </a:rPr>
              <a:t>仓库（</a:t>
            </a:r>
            <a:r>
              <a:rPr lang="en-US" dirty="0" smtClean="0">
                <a:latin typeface="黑体" pitchFamily="49" charset="-122"/>
                <a:ea typeface="黑体" pitchFamily="49" charset="-122"/>
              </a:rPr>
              <a:t>Data Warehouse</a:t>
            </a:r>
            <a:r>
              <a:rPr lang="zh-CN" altLang="en-US" dirty="0" smtClean="0">
                <a:latin typeface="黑体" pitchFamily="49" charset="-122"/>
                <a:ea typeface="黑体" pitchFamily="49" charset="-122"/>
              </a:rPr>
              <a:t>，</a:t>
            </a:r>
            <a:r>
              <a:rPr lang="en-US" dirty="0" smtClean="0">
                <a:latin typeface="黑体" pitchFamily="49" charset="-122"/>
                <a:ea typeface="黑体" pitchFamily="49" charset="-122"/>
              </a:rPr>
              <a:t>DW</a:t>
            </a:r>
            <a:r>
              <a:rPr lang="zh-CN" altLang="en-US" dirty="0" smtClean="0">
                <a:latin typeface="黑体" pitchFamily="49" charset="-122"/>
                <a:ea typeface="黑体" pitchFamily="49" charset="-122"/>
              </a:rPr>
              <a:t>）</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在线</a:t>
            </a:r>
            <a:r>
              <a:rPr lang="zh-CN" altLang="en-US" dirty="0" smtClean="0">
                <a:latin typeface="黑体" pitchFamily="49" charset="-122"/>
                <a:ea typeface="黑体" pitchFamily="49" charset="-122"/>
              </a:rPr>
              <a:t>分析处理（</a:t>
            </a:r>
            <a:r>
              <a:rPr lang="en-US" dirty="0" smtClean="0">
                <a:latin typeface="黑体" pitchFamily="49" charset="-122"/>
                <a:ea typeface="黑体" pitchFamily="49" charset="-122"/>
              </a:rPr>
              <a:t>On-Line Analytical Processing </a:t>
            </a:r>
            <a:r>
              <a:rPr lang="zh-CN" altLang="en-US" dirty="0" smtClean="0">
                <a:latin typeface="黑体" pitchFamily="49" charset="-122"/>
                <a:ea typeface="黑体" pitchFamily="49" charset="-122"/>
              </a:rPr>
              <a:t>，</a:t>
            </a:r>
            <a:r>
              <a:rPr lang="en-US" dirty="0" smtClean="0">
                <a:latin typeface="黑体" pitchFamily="49" charset="-122"/>
                <a:ea typeface="黑体" pitchFamily="49" charset="-122"/>
              </a:rPr>
              <a:t>OLAP</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数据</a:t>
            </a:r>
            <a:r>
              <a:rPr lang="zh-CN" altLang="en-US" dirty="0" smtClean="0">
                <a:latin typeface="黑体" pitchFamily="49" charset="-122"/>
                <a:ea typeface="黑体" pitchFamily="49" charset="-122"/>
              </a:rPr>
              <a:t>挖掘（</a:t>
            </a:r>
            <a:r>
              <a:rPr lang="en-US" dirty="0" smtClean="0">
                <a:latin typeface="黑体" pitchFamily="49" charset="-122"/>
                <a:ea typeface="黑体" pitchFamily="49" charset="-122"/>
              </a:rPr>
              <a:t>Data Mining</a:t>
            </a:r>
            <a:r>
              <a:rPr lang="zh-CN" altLang="en-US" dirty="0" smtClean="0">
                <a:latin typeface="黑体" pitchFamily="49" charset="-122"/>
                <a:ea typeface="黑体" pitchFamily="49" charset="-122"/>
              </a:rPr>
              <a:t>，</a:t>
            </a:r>
            <a:r>
              <a:rPr lang="en-US" dirty="0" smtClean="0">
                <a:latin typeface="黑体" pitchFamily="49" charset="-122"/>
                <a:ea typeface="黑体" pitchFamily="49" charset="-122"/>
              </a:rPr>
              <a:t>DM</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endParaRPr lang="en-US" altLang="zh-CN" dirty="0" smtClean="0">
              <a:latin typeface="黑体" pitchFamily="49" charset="-122"/>
              <a:ea typeface="黑体" pitchFamily="49" charset="-122"/>
            </a:endParaRPr>
          </a:p>
          <a:p>
            <a:r>
              <a:rPr lang="en-US" dirty="0" smtClean="0">
                <a:latin typeface="黑体" pitchFamily="49" charset="-122"/>
                <a:ea typeface="黑体" pitchFamily="49" charset="-122"/>
              </a:rPr>
              <a:t>2.5.5</a:t>
            </a:r>
            <a:r>
              <a:rPr lang="zh-CN" altLang="en-US" dirty="0" smtClean="0">
                <a:latin typeface="黑体" pitchFamily="49" charset="-122"/>
                <a:ea typeface="黑体" pitchFamily="49" charset="-122"/>
              </a:rPr>
              <a:t>商业智能的应用范围</a:t>
            </a:r>
            <a:endParaRPr lang="zh-CN" altLang="en-US" b="1" dirty="0" smtClean="0">
              <a:latin typeface="黑体" pitchFamily="49" charset="-122"/>
              <a:ea typeface="黑体" pitchFamily="49" charset="-122"/>
            </a:endParaRPr>
          </a:p>
          <a:p>
            <a:pPr lvl="1"/>
            <a:r>
              <a:rPr lang="zh-CN" altLang="en-US" dirty="0" smtClean="0">
                <a:latin typeface="黑体" pitchFamily="49" charset="-122"/>
                <a:ea typeface="黑体" pitchFamily="49" charset="-122"/>
              </a:rPr>
              <a:t>采购管理</a:t>
            </a:r>
            <a:r>
              <a:rPr lang="zh-CN" altLang="en-US" dirty="0" smtClean="0">
                <a:latin typeface="黑体" pitchFamily="49" charset="-122"/>
                <a:ea typeface="黑体" pitchFamily="49" charset="-122"/>
              </a:rPr>
              <a:t>；财务管理；人力资源</a:t>
            </a:r>
            <a:r>
              <a:rPr lang="zh-CN" altLang="en-US" dirty="0" smtClean="0">
                <a:latin typeface="黑体" pitchFamily="49" charset="-122"/>
                <a:ea typeface="黑体" pitchFamily="49" charset="-122"/>
              </a:rPr>
              <a:t>管理</a:t>
            </a:r>
            <a:r>
              <a:rPr lang="zh-CN" altLang="en-US" dirty="0" smtClean="0">
                <a:latin typeface="黑体" pitchFamily="49" charset="-122"/>
                <a:ea typeface="黑体" pitchFamily="49" charset="-122"/>
              </a:rPr>
              <a:t>；客户</a:t>
            </a:r>
            <a:r>
              <a:rPr lang="zh-CN" altLang="en-US" dirty="0" smtClean="0">
                <a:latin typeface="黑体" pitchFamily="49" charset="-122"/>
                <a:ea typeface="黑体" pitchFamily="49" charset="-122"/>
              </a:rPr>
              <a:t>服务</a:t>
            </a:r>
            <a:r>
              <a:rPr lang="zh-CN" altLang="en-US" dirty="0" smtClean="0">
                <a:latin typeface="黑体" pitchFamily="49" charset="-122"/>
                <a:ea typeface="黑体" pitchFamily="49" charset="-122"/>
              </a:rPr>
              <a:t>；配</a:t>
            </a:r>
            <a:r>
              <a:rPr lang="zh-CN" altLang="en-US" dirty="0" smtClean="0">
                <a:latin typeface="黑体" pitchFamily="49" charset="-122"/>
                <a:ea typeface="黑体" pitchFamily="49" charset="-122"/>
              </a:rPr>
              <a:t>销管理</a:t>
            </a:r>
            <a:r>
              <a:rPr lang="zh-CN" altLang="en-US" dirty="0" smtClean="0">
                <a:latin typeface="黑体" pitchFamily="49" charset="-122"/>
                <a:ea typeface="黑体" pitchFamily="49" charset="-122"/>
              </a:rPr>
              <a:t>；生产</a:t>
            </a:r>
            <a:r>
              <a:rPr lang="zh-CN" altLang="en-US" dirty="0" smtClean="0">
                <a:latin typeface="黑体" pitchFamily="49" charset="-122"/>
                <a:ea typeface="黑体" pitchFamily="49" charset="-122"/>
              </a:rPr>
              <a:t>管理；</a:t>
            </a:r>
          </a:p>
          <a:p>
            <a:pPr lvl="1"/>
            <a:r>
              <a:rPr lang="zh-CN" altLang="en-US" dirty="0" smtClean="0">
                <a:latin typeface="黑体" pitchFamily="49" charset="-122"/>
                <a:ea typeface="黑体" pitchFamily="49" charset="-122"/>
              </a:rPr>
              <a:t>销售管理</a:t>
            </a:r>
            <a:r>
              <a:rPr lang="zh-CN" altLang="en-US" dirty="0" smtClean="0">
                <a:latin typeface="黑体" pitchFamily="49" charset="-122"/>
                <a:ea typeface="黑体" pitchFamily="49" charset="-122"/>
              </a:rPr>
              <a:t>；行销</a:t>
            </a:r>
            <a:r>
              <a:rPr lang="zh-CN" altLang="en-US" dirty="0" smtClean="0">
                <a:latin typeface="黑体" pitchFamily="49" charset="-122"/>
                <a:ea typeface="黑体" pitchFamily="49" charset="-122"/>
              </a:rPr>
              <a:t>管理。</a:t>
            </a:r>
          </a:p>
          <a:p>
            <a:endParaRPr lang="zh-CN" altLang="en-US"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2.5 </a:t>
            </a:r>
            <a:r>
              <a:rPr lang="zh-CN" altLang="en-US" b="1" dirty="0" smtClean="0">
                <a:latin typeface="黑体" pitchFamily="49" charset="-122"/>
                <a:ea typeface="黑体" pitchFamily="49" charset="-122"/>
              </a:rPr>
              <a:t>商业智能</a:t>
            </a:r>
            <a:endParaRPr lang="en-US" b="1" dirty="0">
              <a:effectLst/>
              <a:latin typeface="黑体" pitchFamily="49" charset="-122"/>
              <a:ea typeface="黑体" pitchFamily="49" charset="-122"/>
            </a:endParaRPr>
          </a:p>
        </p:txBody>
      </p:sp>
      <p:sp>
        <p:nvSpPr>
          <p:cNvPr id="9" name="TextBox 8"/>
          <p:cNvSpPr txBox="1"/>
          <p:nvPr/>
        </p:nvSpPr>
        <p:spPr>
          <a:xfrm>
            <a:off x="754375" y="1327071"/>
            <a:ext cx="7787955" cy="3139321"/>
          </a:xfrm>
          <a:prstGeom prst="rect">
            <a:avLst/>
          </a:prstGeom>
          <a:noFill/>
        </p:spPr>
        <p:txBody>
          <a:bodyPr wrap="square" rtlCol="0">
            <a:spAutoFit/>
          </a:bodyPr>
          <a:lstStyle/>
          <a:p>
            <a:r>
              <a:rPr lang="en-US" dirty="0" smtClean="0">
                <a:latin typeface="黑体" pitchFamily="49" charset="-122"/>
                <a:ea typeface="黑体" pitchFamily="49" charset="-122"/>
              </a:rPr>
              <a:t>2.5.6 </a:t>
            </a:r>
            <a:r>
              <a:rPr lang="zh-CN" altLang="en-US" dirty="0" smtClean="0">
                <a:latin typeface="黑体" pitchFamily="49" charset="-122"/>
                <a:ea typeface="黑体" pitchFamily="49" charset="-122"/>
              </a:rPr>
              <a:t>机器学习</a:t>
            </a:r>
            <a:r>
              <a:rPr lang="zh-CN" altLang="en-US" dirty="0" smtClean="0">
                <a:latin typeface="黑体" pitchFamily="49" charset="-122"/>
                <a:ea typeface="黑体" pitchFamily="49" charset="-122"/>
              </a:rPr>
              <a:t>是数据挖掘的主要方法</a:t>
            </a:r>
            <a:endParaRPr lang="zh-CN" altLang="en-US" b="1" dirty="0" smtClean="0">
              <a:latin typeface="黑体" pitchFamily="49" charset="-122"/>
              <a:ea typeface="黑体" pitchFamily="49" charset="-122"/>
            </a:endParaRPr>
          </a:p>
          <a:p>
            <a:r>
              <a:rPr lang="en-US" dirty="0" smtClean="0">
                <a:latin typeface="黑体" pitchFamily="49" charset="-122"/>
                <a:ea typeface="黑体" pitchFamily="49" charset="-122"/>
              </a:rPr>
              <a:t>1</a:t>
            </a:r>
            <a:r>
              <a:rPr lang="zh-CN" altLang="en-US" dirty="0" smtClean="0">
                <a:latin typeface="黑体" pitchFamily="49" charset="-122"/>
                <a:ea typeface="黑体" pitchFamily="49" charset="-122"/>
              </a:rPr>
              <a:t>、技术</a:t>
            </a:r>
            <a:r>
              <a:rPr lang="zh-CN" altLang="en-US" dirty="0" smtClean="0">
                <a:latin typeface="黑体" pitchFamily="49" charset="-122"/>
                <a:ea typeface="黑体" pitchFamily="49" charset="-122"/>
              </a:rPr>
              <a:t>流程：</a:t>
            </a:r>
            <a:endParaRPr lang="zh-CN" altLang="en-US" dirty="0" smtClean="0">
              <a:latin typeface="黑体" pitchFamily="49" charset="-122"/>
              <a:ea typeface="黑体" pitchFamily="49" charset="-122"/>
            </a:endParaRPr>
          </a:p>
          <a:p>
            <a:pPr lvl="0"/>
            <a:r>
              <a:rPr lang="zh-CN" altLang="en-US" dirty="0" smtClean="0">
                <a:latin typeface="黑体" pitchFamily="49" charset="-122"/>
                <a:ea typeface="黑体" pitchFamily="49" charset="-122"/>
              </a:rPr>
              <a:t>信息收集</a:t>
            </a:r>
            <a:r>
              <a:rPr lang="en-US" altLang="zh-CN" dirty="0" smtClean="0">
                <a:latin typeface="黑体" pitchFamily="49" charset="-122"/>
                <a:ea typeface="黑体" pitchFamily="49" charset="-122"/>
              </a:rPr>
              <a:t>-&gt;</a:t>
            </a:r>
            <a:r>
              <a:rPr lang="zh-CN" altLang="en-US" dirty="0" smtClean="0">
                <a:latin typeface="黑体" pitchFamily="49" charset="-122"/>
                <a:ea typeface="黑体" pitchFamily="49" charset="-122"/>
              </a:rPr>
              <a:t>数据集成</a:t>
            </a:r>
            <a:r>
              <a:rPr lang="en-US" altLang="zh-CN" dirty="0" smtClean="0">
                <a:latin typeface="黑体" pitchFamily="49" charset="-122"/>
                <a:ea typeface="黑体" pitchFamily="49" charset="-122"/>
              </a:rPr>
              <a:t>-&gt;</a:t>
            </a:r>
            <a:r>
              <a:rPr lang="zh-CN" altLang="en-US" dirty="0" smtClean="0">
                <a:latin typeface="黑体" pitchFamily="49" charset="-122"/>
                <a:ea typeface="黑体" pitchFamily="49" charset="-122"/>
              </a:rPr>
              <a:t>数据规约</a:t>
            </a:r>
            <a:r>
              <a:rPr lang="en-US" altLang="zh-CN" dirty="0" smtClean="0">
                <a:latin typeface="黑体" pitchFamily="49" charset="-122"/>
                <a:ea typeface="黑体" pitchFamily="49" charset="-122"/>
              </a:rPr>
              <a:t>-&gt;</a:t>
            </a:r>
            <a:r>
              <a:rPr lang="zh-CN" altLang="en-US" dirty="0" smtClean="0">
                <a:latin typeface="黑体" pitchFamily="49" charset="-122"/>
                <a:ea typeface="黑体" pitchFamily="49" charset="-122"/>
              </a:rPr>
              <a:t>数据清理</a:t>
            </a:r>
            <a:r>
              <a:rPr lang="en-US" altLang="zh-CN" dirty="0" smtClean="0">
                <a:latin typeface="黑体" pitchFamily="49" charset="-122"/>
                <a:ea typeface="黑体" pitchFamily="49" charset="-122"/>
              </a:rPr>
              <a:t>-&gt;</a:t>
            </a:r>
            <a:r>
              <a:rPr lang="zh-CN" altLang="en-US" dirty="0" smtClean="0">
                <a:latin typeface="黑体" pitchFamily="49" charset="-122"/>
                <a:ea typeface="黑体" pitchFamily="49" charset="-122"/>
              </a:rPr>
              <a:t>数据变换</a:t>
            </a:r>
            <a:r>
              <a:rPr lang="en-US" altLang="zh-CN" dirty="0" smtClean="0">
                <a:latin typeface="黑体" pitchFamily="49" charset="-122"/>
                <a:ea typeface="黑体" pitchFamily="49" charset="-122"/>
              </a:rPr>
              <a:t>-&gt;</a:t>
            </a:r>
            <a:r>
              <a:rPr lang="zh-CN" altLang="en-US" dirty="0" smtClean="0">
                <a:latin typeface="黑体" pitchFamily="49" charset="-122"/>
                <a:ea typeface="黑体" pitchFamily="49" charset="-122"/>
              </a:rPr>
              <a:t>数据</a:t>
            </a:r>
            <a:r>
              <a:rPr lang="zh-CN" altLang="en-US" dirty="0" smtClean="0">
                <a:latin typeface="黑体" pitchFamily="49" charset="-122"/>
                <a:ea typeface="黑体" pitchFamily="49" charset="-122"/>
              </a:rPr>
              <a:t>挖掘</a:t>
            </a:r>
            <a:r>
              <a:rPr lang="zh-CN" altLang="en-US" dirty="0" smtClean="0">
                <a:latin typeface="黑体" pitchFamily="49" charset="-122"/>
                <a:ea typeface="黑体" pitchFamily="49" charset="-122"/>
              </a:rPr>
              <a:t>过程</a:t>
            </a:r>
            <a:r>
              <a:rPr lang="en-US" altLang="zh-CN" dirty="0" smtClean="0">
                <a:latin typeface="黑体" pitchFamily="49" charset="-122"/>
                <a:ea typeface="黑体" pitchFamily="49" charset="-122"/>
              </a:rPr>
              <a:t>-&gt;</a:t>
            </a:r>
            <a:endParaRPr lang="zh-CN" altLang="en-US" dirty="0" smtClean="0">
              <a:latin typeface="黑体" pitchFamily="49" charset="-122"/>
              <a:ea typeface="黑体" pitchFamily="49" charset="-122"/>
            </a:endParaRPr>
          </a:p>
          <a:p>
            <a:pPr lvl="0"/>
            <a:r>
              <a:rPr lang="zh-CN" altLang="en-US" dirty="0" smtClean="0">
                <a:latin typeface="黑体" pitchFamily="49" charset="-122"/>
                <a:ea typeface="黑体" pitchFamily="49" charset="-122"/>
              </a:rPr>
              <a:t>模式</a:t>
            </a:r>
            <a:r>
              <a:rPr lang="zh-CN" altLang="en-US" dirty="0" smtClean="0">
                <a:latin typeface="黑体" pitchFamily="49" charset="-122"/>
                <a:ea typeface="黑体" pitchFamily="49" charset="-122"/>
              </a:rPr>
              <a:t>评估</a:t>
            </a:r>
            <a:r>
              <a:rPr lang="en-US" altLang="zh-CN" dirty="0" smtClean="0">
                <a:latin typeface="黑体" pitchFamily="49" charset="-122"/>
                <a:ea typeface="黑体" pitchFamily="49" charset="-122"/>
              </a:rPr>
              <a:t>-&gt;</a:t>
            </a:r>
            <a:r>
              <a:rPr lang="zh-CN" altLang="en-US" dirty="0" smtClean="0">
                <a:latin typeface="黑体" pitchFamily="49" charset="-122"/>
                <a:ea typeface="黑体" pitchFamily="49" charset="-122"/>
              </a:rPr>
              <a:t>知识表示</a:t>
            </a:r>
            <a:endParaRPr lang="en-US" altLang="zh-CN" dirty="0" smtClean="0">
              <a:latin typeface="黑体" pitchFamily="49" charset="-122"/>
              <a:ea typeface="黑体" pitchFamily="49" charset="-122"/>
            </a:endParaRPr>
          </a:p>
          <a:p>
            <a:pPr lvl="0"/>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数据挖掘过程是一个反复循环的过程，每一个步骤如果没有达到预期目标，都需要回到前面的步骤，重新调整并执行</a:t>
            </a:r>
            <a:r>
              <a:rPr lang="zh-CN" altLang="en-US" dirty="0" smtClean="0">
                <a:latin typeface="黑体" pitchFamily="49" charset="-122"/>
                <a:ea typeface="黑体" pitchFamily="49" charset="-122"/>
              </a:rPr>
              <a:t>。</a:t>
            </a:r>
            <a:endParaRPr lang="zh-CN" altLang="en-US" dirty="0" smtClean="0">
              <a:latin typeface="黑体" pitchFamily="49" charset="-122"/>
              <a:ea typeface="黑体" pitchFamily="49" charset="-122"/>
            </a:endParaRPr>
          </a:p>
          <a:p>
            <a:r>
              <a:rPr lang="zh-CN" altLang="en-US" dirty="0" smtClean="0">
                <a:latin typeface="黑体" pitchFamily="49" charset="-122"/>
                <a:ea typeface="黑体" pitchFamily="49" charset="-122"/>
              </a:rPr>
              <a:t>步骤（</a:t>
            </a:r>
            <a:r>
              <a:rPr lang="en-US" dirty="0" smtClean="0">
                <a:latin typeface="黑体" pitchFamily="49" charset="-122"/>
                <a:ea typeface="黑体" pitchFamily="49" charset="-122"/>
              </a:rPr>
              <a:t>3</a:t>
            </a:r>
            <a:r>
              <a:rPr lang="zh-CN" altLang="en-US" dirty="0" smtClean="0">
                <a:latin typeface="黑体" pitchFamily="49" charset="-122"/>
                <a:ea typeface="黑体" pitchFamily="49" charset="-122"/>
              </a:rPr>
              <a:t>）数据规约（</a:t>
            </a:r>
            <a:r>
              <a:rPr lang="en-US" dirty="0" smtClean="0">
                <a:latin typeface="黑体" pitchFamily="49" charset="-122"/>
                <a:ea typeface="黑体" pitchFamily="49" charset="-122"/>
              </a:rPr>
              <a:t>4</a:t>
            </a:r>
            <a:r>
              <a:rPr lang="zh-CN" altLang="en-US" dirty="0" smtClean="0">
                <a:latin typeface="黑体" pitchFamily="49" charset="-122"/>
                <a:ea typeface="黑体" pitchFamily="49" charset="-122"/>
              </a:rPr>
              <a:t>）数据清理（</a:t>
            </a:r>
            <a:r>
              <a:rPr lang="en-US" dirty="0" smtClean="0">
                <a:latin typeface="黑体" pitchFamily="49" charset="-122"/>
                <a:ea typeface="黑体" pitchFamily="49" charset="-122"/>
              </a:rPr>
              <a:t>5</a:t>
            </a:r>
            <a:r>
              <a:rPr lang="zh-CN" altLang="en-US" dirty="0" smtClean="0">
                <a:latin typeface="黑体" pitchFamily="49" charset="-122"/>
                <a:ea typeface="黑体" pitchFamily="49" charset="-122"/>
              </a:rPr>
              <a:t>）数据变换又合称数据预处理。在数据挖掘中，至少</a:t>
            </a:r>
            <a:r>
              <a:rPr lang="en-US" dirty="0" smtClean="0">
                <a:latin typeface="黑体" pitchFamily="49" charset="-122"/>
                <a:ea typeface="黑体" pitchFamily="49" charset="-122"/>
              </a:rPr>
              <a:t>60%</a:t>
            </a:r>
            <a:r>
              <a:rPr lang="zh-CN" altLang="en-US" dirty="0" smtClean="0">
                <a:latin typeface="黑体" pitchFamily="49" charset="-122"/>
                <a:ea typeface="黑体" pitchFamily="49" charset="-122"/>
              </a:rPr>
              <a:t>的费用可能要花在步骤（</a:t>
            </a:r>
            <a:r>
              <a:rPr lang="en-US" dirty="0" smtClean="0">
                <a:latin typeface="黑体" pitchFamily="49" charset="-122"/>
                <a:ea typeface="黑体" pitchFamily="49" charset="-122"/>
              </a:rPr>
              <a:t>1</a:t>
            </a:r>
            <a:r>
              <a:rPr lang="zh-CN" altLang="en-US" dirty="0" smtClean="0">
                <a:latin typeface="黑体" pitchFamily="49" charset="-122"/>
                <a:ea typeface="黑体" pitchFamily="49" charset="-122"/>
              </a:rPr>
              <a:t>）信息收集阶段，而至少</a:t>
            </a:r>
            <a:r>
              <a:rPr lang="en-US" dirty="0" smtClean="0">
                <a:latin typeface="黑体" pitchFamily="49" charset="-122"/>
                <a:ea typeface="黑体" pitchFamily="49" charset="-122"/>
              </a:rPr>
              <a:t>60%</a:t>
            </a:r>
            <a:r>
              <a:rPr lang="zh-CN" altLang="en-US" dirty="0" smtClean="0">
                <a:latin typeface="黑体" pitchFamily="49" charset="-122"/>
                <a:ea typeface="黑体" pitchFamily="49" charset="-122"/>
              </a:rPr>
              <a:t>以上的精力和时间是花在数据预处理</a:t>
            </a:r>
          </a:p>
          <a:p>
            <a:pPr lvl="0"/>
            <a:endParaRPr lang="zh-CN" altLang="en-US"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2.5 </a:t>
            </a:r>
            <a:r>
              <a:rPr lang="zh-CN" altLang="en-US" b="1" dirty="0" smtClean="0">
                <a:latin typeface="黑体" pitchFamily="49" charset="-122"/>
                <a:ea typeface="黑体" pitchFamily="49" charset="-122"/>
              </a:rPr>
              <a:t>商业智能</a:t>
            </a:r>
            <a:endParaRPr lang="en-US" b="1" dirty="0">
              <a:effectLst/>
              <a:latin typeface="黑体" pitchFamily="49" charset="-122"/>
              <a:ea typeface="黑体" pitchFamily="49" charset="-122"/>
            </a:endParaRPr>
          </a:p>
        </p:txBody>
      </p:sp>
      <p:sp>
        <p:nvSpPr>
          <p:cNvPr id="9" name="TextBox 8"/>
          <p:cNvSpPr txBox="1"/>
          <p:nvPr/>
        </p:nvSpPr>
        <p:spPr>
          <a:xfrm>
            <a:off x="754375" y="1327071"/>
            <a:ext cx="7787955" cy="2862322"/>
          </a:xfrm>
          <a:prstGeom prst="rect">
            <a:avLst/>
          </a:prstGeom>
          <a:noFill/>
        </p:spPr>
        <p:txBody>
          <a:bodyPr wrap="square" rtlCol="0">
            <a:spAutoFit/>
          </a:bodyPr>
          <a:lstStyle/>
          <a:p>
            <a:r>
              <a:rPr lang="en-US" dirty="0" smtClean="0">
                <a:latin typeface="黑体" pitchFamily="49" charset="-122"/>
                <a:ea typeface="黑体" pitchFamily="49" charset="-122"/>
              </a:rPr>
              <a:t>2</a:t>
            </a:r>
            <a:r>
              <a:rPr lang="zh-CN" altLang="en-US" dirty="0" smtClean="0">
                <a:latin typeface="黑体" pitchFamily="49" charset="-122"/>
                <a:ea typeface="黑体" pitchFamily="49" charset="-122"/>
              </a:rPr>
              <a:t>、数据</a:t>
            </a:r>
            <a:r>
              <a:rPr lang="zh-CN" altLang="en-US" dirty="0" smtClean="0">
                <a:latin typeface="黑体" pitchFamily="49" charset="-122"/>
                <a:ea typeface="黑体" pitchFamily="49" charset="-122"/>
              </a:rPr>
              <a:t>挖掘对象与操作</a:t>
            </a:r>
            <a:r>
              <a:rPr lang="zh-CN" altLang="en-US" dirty="0" smtClean="0">
                <a:latin typeface="黑体" pitchFamily="49" charset="-122"/>
                <a:ea typeface="黑体" pitchFamily="49" charset="-122"/>
              </a:rPr>
              <a:t>方法</a:t>
            </a:r>
            <a:endParaRPr lang="en-US" altLang="zh-CN" dirty="0" smtClean="0">
              <a:latin typeface="黑体" pitchFamily="49" charset="-122"/>
              <a:ea typeface="黑体" pitchFamily="49" charset="-122"/>
            </a:endParaRPr>
          </a:p>
          <a:p>
            <a:endParaRPr lang="zh-CN" altLang="en-US" dirty="0" smtClean="0">
              <a:latin typeface="黑体" pitchFamily="49" charset="-122"/>
              <a:ea typeface="黑体" pitchFamily="49" charset="-122"/>
            </a:endParaRPr>
          </a:p>
          <a:p>
            <a:r>
              <a:rPr lang="zh-CN" altLang="en-US" dirty="0" smtClean="0">
                <a:latin typeface="黑体" pitchFamily="49" charset="-122"/>
                <a:ea typeface="黑体" pitchFamily="49" charset="-122"/>
              </a:rPr>
              <a:t>挖掘</a:t>
            </a:r>
            <a:r>
              <a:rPr lang="zh-CN" altLang="en-US" dirty="0" smtClean="0">
                <a:latin typeface="黑体" pitchFamily="49" charset="-122"/>
                <a:ea typeface="黑体" pitchFamily="49" charset="-122"/>
              </a:rPr>
              <a:t>操作方法依赖人工智能的相关技术：</a:t>
            </a:r>
          </a:p>
          <a:p>
            <a:pPr lvl="1">
              <a:buFont typeface="Wingdings" pitchFamily="2" charset="2"/>
              <a:buChar char="ü"/>
            </a:pPr>
            <a:r>
              <a:rPr lang="zh-CN" altLang="en-US" dirty="0" smtClean="0">
                <a:latin typeface="黑体" pitchFamily="49" charset="-122"/>
                <a:ea typeface="黑体" pitchFamily="49" charset="-122"/>
              </a:rPr>
              <a:t>神经网络</a:t>
            </a:r>
            <a:endParaRPr lang="zh-CN" altLang="en-US"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遗传</a:t>
            </a:r>
            <a:r>
              <a:rPr lang="zh-CN" altLang="en-US" dirty="0" smtClean="0">
                <a:latin typeface="黑体" pitchFamily="49" charset="-122"/>
                <a:ea typeface="黑体" pitchFamily="49" charset="-122"/>
              </a:rPr>
              <a:t>算法</a:t>
            </a:r>
            <a:endParaRPr lang="zh-CN" altLang="en-US"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决策树</a:t>
            </a:r>
            <a:endParaRPr lang="zh-CN" altLang="en-US"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粗集</a:t>
            </a:r>
            <a:r>
              <a:rPr lang="zh-CN" altLang="en-US" dirty="0" smtClean="0">
                <a:latin typeface="黑体" pitchFamily="49" charset="-122"/>
                <a:ea typeface="黑体" pitchFamily="49" charset="-122"/>
              </a:rPr>
              <a:t>理论</a:t>
            </a:r>
            <a:endParaRPr lang="zh-CN" altLang="en-US"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覆盖正例排斥反例</a:t>
            </a:r>
            <a:r>
              <a:rPr lang="zh-CN" altLang="en-US" dirty="0" smtClean="0">
                <a:latin typeface="黑体" pitchFamily="49" charset="-122"/>
                <a:ea typeface="黑体" pitchFamily="49" charset="-122"/>
              </a:rPr>
              <a:t>方法</a:t>
            </a:r>
            <a:endParaRPr lang="zh-CN" altLang="en-US"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统计分析方法</a:t>
            </a:r>
            <a:r>
              <a:rPr lang="zh-CN" altLang="en-US" dirty="0" smtClean="0">
                <a:latin typeface="黑体" pitchFamily="49" charset="-122"/>
                <a:ea typeface="黑体" pitchFamily="49" charset="-122"/>
              </a:rPr>
              <a:t>：</a:t>
            </a:r>
            <a:endParaRPr lang="zh-CN" altLang="en-US" dirty="0" smtClean="0">
              <a:latin typeface="黑体" pitchFamily="49" charset="-122"/>
              <a:ea typeface="黑体" pitchFamily="49" charset="-122"/>
            </a:endParaRPr>
          </a:p>
          <a:p>
            <a:pPr lvl="1">
              <a:buFont typeface="Wingdings" pitchFamily="2" charset="2"/>
              <a:buChar char="ü"/>
            </a:pPr>
            <a:r>
              <a:rPr lang="zh-CN" altLang="en-US" dirty="0" smtClean="0">
                <a:latin typeface="黑体" pitchFamily="49" charset="-122"/>
                <a:ea typeface="黑体" pitchFamily="49" charset="-122"/>
              </a:rPr>
              <a:t>模糊集方法</a:t>
            </a:r>
            <a:r>
              <a:rPr lang="zh-CN" altLang="en-US" dirty="0" smtClean="0">
                <a:latin typeface="黑体" pitchFamily="49" charset="-122"/>
                <a:ea typeface="黑体" pitchFamily="49" charset="-122"/>
              </a:rPr>
              <a:t>：</a:t>
            </a:r>
            <a:endParaRPr lang="zh-CN" altLang="en-US"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2.6 </a:t>
            </a:r>
            <a:r>
              <a:rPr lang="zh-CN" altLang="en-US" b="1" dirty="0" smtClean="0">
                <a:latin typeface="黑体" pitchFamily="49" charset="-122"/>
                <a:ea typeface="黑体" pitchFamily="49" charset="-122"/>
              </a:rPr>
              <a:t>智能商用服务机器人</a:t>
            </a:r>
            <a:endParaRPr lang="zh-CN" altLang="en-US" b="1" dirty="0">
              <a:latin typeface="黑体" pitchFamily="49" charset="-122"/>
              <a:ea typeface="黑体" pitchFamily="49" charset="-122"/>
            </a:endParaRPr>
          </a:p>
        </p:txBody>
      </p:sp>
      <p:sp>
        <p:nvSpPr>
          <p:cNvPr id="9" name="TextBox 8"/>
          <p:cNvSpPr txBox="1"/>
          <p:nvPr/>
        </p:nvSpPr>
        <p:spPr>
          <a:xfrm>
            <a:off x="754375" y="1327071"/>
            <a:ext cx="7787955" cy="3077766"/>
          </a:xfrm>
          <a:prstGeom prst="rect">
            <a:avLst/>
          </a:prstGeom>
          <a:noFill/>
        </p:spPr>
        <p:txBody>
          <a:bodyPr wrap="square" rtlCol="0">
            <a:spAutoFit/>
          </a:bodyPr>
          <a:lstStyle/>
          <a:p>
            <a:r>
              <a:rPr lang="en-US" dirty="0" smtClean="0">
                <a:latin typeface="黑体" pitchFamily="49" charset="-122"/>
                <a:ea typeface="黑体" pitchFamily="49" charset="-122"/>
              </a:rPr>
              <a:t>2.6.1 </a:t>
            </a:r>
            <a:r>
              <a:rPr lang="zh-CN" altLang="en-US" dirty="0" smtClean="0">
                <a:latin typeface="黑体" pitchFamily="49" charset="-122"/>
                <a:ea typeface="黑体" pitchFamily="49" charset="-122"/>
              </a:rPr>
              <a:t>苹果</a:t>
            </a:r>
            <a:r>
              <a:rPr lang="en-US" dirty="0" err="1" smtClean="0">
                <a:latin typeface="黑体" pitchFamily="49" charset="-122"/>
                <a:ea typeface="黑体" pitchFamily="49" charset="-122"/>
              </a:rPr>
              <a:t>Siri</a:t>
            </a:r>
            <a:endParaRPr lang="en-US" dirty="0" smtClean="0">
              <a:latin typeface="黑体" pitchFamily="49" charset="-122"/>
              <a:ea typeface="黑体" pitchFamily="49" charset="-122"/>
            </a:endParaRPr>
          </a:p>
          <a:p>
            <a:endParaRPr lang="zh-CN" altLang="en-US" b="1" dirty="0" smtClean="0">
              <a:latin typeface="黑体" pitchFamily="49" charset="-122"/>
              <a:ea typeface="黑体" pitchFamily="49" charset="-122"/>
            </a:endParaRPr>
          </a:p>
          <a:p>
            <a:r>
              <a:rPr lang="en-US" dirty="0" smtClean="0">
                <a:latin typeface="黑体" pitchFamily="49" charset="-122"/>
                <a:ea typeface="黑体" pitchFamily="49" charset="-122"/>
              </a:rPr>
              <a:t>2.6.2 </a:t>
            </a:r>
            <a:r>
              <a:rPr lang="zh-CN" altLang="en-US" dirty="0" smtClean="0">
                <a:latin typeface="黑体" pitchFamily="49" charset="-122"/>
                <a:ea typeface="黑体" pitchFamily="49" charset="-122"/>
              </a:rPr>
              <a:t>微软</a:t>
            </a:r>
            <a:r>
              <a:rPr lang="zh-CN" altLang="en-US" dirty="0" smtClean="0">
                <a:latin typeface="黑体" pitchFamily="49" charset="-122"/>
                <a:ea typeface="黑体" pitchFamily="49" charset="-122"/>
              </a:rPr>
              <a:t>小</a:t>
            </a:r>
            <a:r>
              <a:rPr lang="zh-CN" altLang="en-US" dirty="0" smtClean="0">
                <a:latin typeface="黑体" pitchFamily="49" charset="-122"/>
                <a:ea typeface="黑体" pitchFamily="49" charset="-122"/>
              </a:rPr>
              <a:t>冰</a:t>
            </a:r>
            <a:endParaRPr lang="en-US" altLang="zh-CN" dirty="0" smtClean="0">
              <a:latin typeface="黑体" pitchFamily="49" charset="-122"/>
              <a:ea typeface="黑体" pitchFamily="49" charset="-122"/>
            </a:endParaRPr>
          </a:p>
          <a:p>
            <a:endParaRPr lang="zh-CN" altLang="en-US" b="1" dirty="0" smtClean="0">
              <a:latin typeface="黑体" pitchFamily="49" charset="-122"/>
              <a:ea typeface="黑体" pitchFamily="49" charset="-122"/>
            </a:endParaRPr>
          </a:p>
          <a:p>
            <a:r>
              <a:rPr lang="en-US" dirty="0" smtClean="0">
                <a:latin typeface="黑体" pitchFamily="49" charset="-122"/>
                <a:ea typeface="黑体" pitchFamily="49" charset="-122"/>
              </a:rPr>
              <a:t>2.6.3 </a:t>
            </a:r>
            <a:r>
              <a:rPr lang="zh-CN" altLang="en-US" dirty="0" smtClean="0">
                <a:latin typeface="黑体" pitchFamily="49" charset="-122"/>
                <a:ea typeface="黑体" pitchFamily="49" charset="-122"/>
              </a:rPr>
              <a:t>百度</a:t>
            </a:r>
            <a:r>
              <a:rPr lang="zh-CN" altLang="en-US" dirty="0" smtClean="0">
                <a:latin typeface="黑体" pitchFamily="49" charset="-122"/>
                <a:ea typeface="黑体" pitchFamily="49" charset="-122"/>
              </a:rPr>
              <a:t>机器人</a:t>
            </a:r>
            <a:endParaRPr lang="en-US" altLang="zh-CN" dirty="0" smtClean="0">
              <a:latin typeface="黑体" pitchFamily="49" charset="-122"/>
              <a:ea typeface="黑体" pitchFamily="49" charset="-122"/>
            </a:endParaRPr>
          </a:p>
          <a:p>
            <a:endParaRPr lang="zh-CN" altLang="en-US" b="1" dirty="0" smtClean="0">
              <a:latin typeface="黑体" pitchFamily="49" charset="-122"/>
              <a:ea typeface="黑体" pitchFamily="49" charset="-122"/>
            </a:endParaRPr>
          </a:p>
          <a:p>
            <a:r>
              <a:rPr lang="en-US" dirty="0" smtClean="0">
                <a:latin typeface="黑体" pitchFamily="49" charset="-122"/>
                <a:ea typeface="黑体" pitchFamily="49" charset="-122"/>
              </a:rPr>
              <a:t>2.6.4 </a:t>
            </a:r>
            <a:r>
              <a:rPr lang="zh-CN" altLang="en-US" dirty="0" smtClean="0">
                <a:latin typeface="黑体" pitchFamily="49" charset="-122"/>
                <a:ea typeface="黑体" pitchFamily="49" charset="-122"/>
              </a:rPr>
              <a:t>讯</a:t>
            </a:r>
            <a:r>
              <a:rPr lang="zh-CN" altLang="en-US" dirty="0" smtClean="0">
                <a:latin typeface="黑体" pitchFamily="49" charset="-122"/>
                <a:ea typeface="黑体" pitchFamily="49" charset="-122"/>
              </a:rPr>
              <a:t>飞</a:t>
            </a:r>
            <a:r>
              <a:rPr lang="zh-CN" altLang="en-US" dirty="0" smtClean="0">
                <a:latin typeface="黑体" pitchFamily="49" charset="-122"/>
                <a:ea typeface="黑体" pitchFamily="49" charset="-122"/>
              </a:rPr>
              <a:t>机器人</a:t>
            </a:r>
            <a:endParaRPr lang="en-US" altLang="zh-CN" dirty="0" smtClean="0">
              <a:latin typeface="黑体" pitchFamily="49" charset="-122"/>
              <a:ea typeface="黑体" pitchFamily="49" charset="-122"/>
            </a:endParaRPr>
          </a:p>
          <a:p>
            <a:endParaRPr lang="zh-CN" altLang="en-US" b="1" dirty="0" smtClean="0">
              <a:latin typeface="黑体" pitchFamily="49" charset="-122"/>
              <a:ea typeface="黑体" pitchFamily="49" charset="-122"/>
            </a:endParaRPr>
          </a:p>
          <a:p>
            <a:r>
              <a:rPr lang="en-US" dirty="0" smtClean="0">
                <a:latin typeface="黑体" pitchFamily="49" charset="-122"/>
                <a:ea typeface="黑体" pitchFamily="49" charset="-122"/>
              </a:rPr>
              <a:t>2.6.5 </a:t>
            </a:r>
            <a:r>
              <a:rPr lang="zh-CN" altLang="en-US" dirty="0" smtClean="0">
                <a:latin typeface="黑体" pitchFamily="49" charset="-122"/>
                <a:ea typeface="黑体" pitchFamily="49" charset="-122"/>
              </a:rPr>
              <a:t>汉</a:t>
            </a:r>
            <a:r>
              <a:rPr lang="zh-CN" altLang="en-US" dirty="0" smtClean="0">
                <a:latin typeface="黑体" pitchFamily="49" charset="-122"/>
                <a:ea typeface="黑体" pitchFamily="49" charset="-122"/>
              </a:rPr>
              <a:t>森机器人公司</a:t>
            </a:r>
            <a:r>
              <a:rPr lang="en-US" dirty="0" smtClean="0">
                <a:latin typeface="黑体" pitchFamily="49" charset="-122"/>
                <a:ea typeface="黑体" pitchFamily="49" charset="-122"/>
              </a:rPr>
              <a:t>Sophia</a:t>
            </a:r>
            <a:endParaRPr lang="zh-CN" altLang="en-US" b="1" dirty="0" smtClean="0">
              <a:latin typeface="黑体" pitchFamily="49" charset="-122"/>
              <a:ea typeface="黑体" pitchFamily="49" charset="-122"/>
            </a:endParaRPr>
          </a:p>
          <a:p>
            <a:endParaRPr lang="zh-CN" altLang="zh-CN" sz="1600" b="1" dirty="0" smtClean="0">
              <a:latin typeface="黑体" pitchFamily="49" charset="-122"/>
              <a:ea typeface="黑体" pitchFamily="49" charset="-122"/>
            </a:endParaRPr>
          </a:p>
          <a:p>
            <a:endParaRPr lang="zh-CN" altLang="zh-CN" sz="1600" dirty="0"/>
          </a:p>
        </p:txBody>
      </p:sp>
      <p:pic>
        <p:nvPicPr>
          <p:cNvPr id="5" name="图片 4"/>
          <p:cNvPicPr/>
          <p:nvPr/>
        </p:nvPicPr>
        <p:blipFill rotWithShape="1">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rcRect l="9240" t="1880" r="15496"/>
          <a:stretch/>
        </p:blipFill>
        <p:spPr bwMode="auto">
          <a:xfrm>
            <a:off x="4429124" y="1428742"/>
            <a:ext cx="3873167" cy="2844202"/>
          </a:xfrm>
          <a:prstGeom prst="rect">
            <a:avLst/>
          </a:prstGeom>
          <a:ln>
            <a:noFill/>
          </a:ln>
          <a:extLst>
            <a:ext uri="{53640926-AAD7-44d8-BBD7-CCE9431645EC}">
              <a14:shadowObscured xmlns:ve="http://schemas.openxmlformats.org/markup-compatibility/2006" xmlns:m="http://schemas.openxmlformats.org/officeDocument/2006/math" xmlns:wp="http://schemas.openxmlformats.org/drawingml/2006/wordprocessingDrawing" xmlns:wne="http://schemas.microsoft.com/office/word/2006/wordml" xmlns="" xmlns:o="urn:schemas-microsoft-com:office:office" xmlns:v="urn:schemas-microsoft-com:vml" xmlns:w10="urn:schemas-microsoft-com:office:word" xmlns:w="http://schemas.openxmlformats.org/wordprocessingml/2006/main" xmlns:a14="http://schemas.microsoft.com/office/drawing/2010/main" xmlns:mv="urn:schemas-microsoft-com:mac:vml" xmlns:mo="http://schemas.microsoft.com/office/mac/office/2008/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p14="http://schemas.microsoft.com/office/word/2010/wordprocessingDrawing"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pic="http://schemas.openxmlformats.org/drawingml/2006/picture" xmlns:lc="http://schemas.openxmlformats.org/drawingml/2006/lockedCanvas"/>
            </a:ext>
          </a:extLst>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2.7 </a:t>
            </a:r>
            <a:r>
              <a:rPr lang="zh-CN" altLang="en-US" b="1" dirty="0" smtClean="0">
                <a:latin typeface="黑体" pitchFamily="49" charset="-122"/>
                <a:ea typeface="黑体" pitchFamily="49" charset="-122"/>
              </a:rPr>
              <a:t>智能</a:t>
            </a:r>
            <a:r>
              <a:rPr lang="zh-CN" altLang="en-US" b="1" dirty="0" smtClean="0">
                <a:latin typeface="黑体" pitchFamily="49" charset="-122"/>
                <a:ea typeface="黑体" pitchFamily="49" charset="-122"/>
              </a:rPr>
              <a:t>视频监控</a:t>
            </a:r>
            <a:endParaRPr lang="zh-CN" altLang="en-US" b="1" dirty="0">
              <a:latin typeface="黑体" pitchFamily="49" charset="-122"/>
              <a:ea typeface="黑体" pitchFamily="49" charset="-122"/>
            </a:endParaRPr>
          </a:p>
        </p:txBody>
      </p:sp>
      <p:sp>
        <p:nvSpPr>
          <p:cNvPr id="9" name="TextBox 8"/>
          <p:cNvSpPr txBox="1"/>
          <p:nvPr/>
        </p:nvSpPr>
        <p:spPr>
          <a:xfrm>
            <a:off x="754375" y="1327071"/>
            <a:ext cx="7787955" cy="3908762"/>
          </a:xfrm>
          <a:prstGeom prst="rect">
            <a:avLst/>
          </a:prstGeom>
          <a:noFill/>
        </p:spPr>
        <p:txBody>
          <a:bodyPr wrap="square" rtlCol="0">
            <a:spAutoFit/>
          </a:bodyPr>
          <a:lstStyle/>
          <a:p>
            <a:r>
              <a:rPr lang="en-US" dirty="0" smtClean="0">
                <a:latin typeface="黑体" pitchFamily="49" charset="-122"/>
                <a:ea typeface="黑体" pitchFamily="49" charset="-122"/>
              </a:rPr>
              <a:t>2.7.1</a:t>
            </a:r>
            <a:r>
              <a:rPr lang="zh-CN" altLang="en-US" dirty="0" smtClean="0">
                <a:latin typeface="黑体" pitchFamily="49" charset="-122"/>
                <a:ea typeface="黑体" pitchFamily="49" charset="-122"/>
              </a:rPr>
              <a:t>智能视频</a:t>
            </a:r>
            <a:r>
              <a:rPr lang="zh-CN" altLang="en-US" dirty="0" smtClean="0">
                <a:latin typeface="黑体" pitchFamily="49" charset="-122"/>
                <a:ea typeface="黑体" pitchFamily="49" charset="-122"/>
              </a:rPr>
              <a:t>监控</a:t>
            </a:r>
            <a:endParaRPr lang="en-US" altLang="zh-CN" dirty="0" smtClean="0">
              <a:latin typeface="黑体" pitchFamily="49" charset="-122"/>
              <a:ea typeface="黑体" pitchFamily="49" charset="-122"/>
            </a:endParaRPr>
          </a:p>
          <a:p>
            <a:endParaRPr lang="zh-CN" altLang="en-US" b="1" dirty="0" smtClean="0">
              <a:latin typeface="黑体" pitchFamily="49" charset="-122"/>
              <a:ea typeface="黑体" pitchFamily="49" charset="-122"/>
            </a:endParaRPr>
          </a:p>
          <a:p>
            <a:r>
              <a:rPr lang="zh-CN" altLang="en-US" dirty="0" smtClean="0">
                <a:latin typeface="黑体" pitchFamily="49" charset="-122"/>
                <a:ea typeface="黑体" pitchFamily="49" charset="-122"/>
              </a:rPr>
              <a:t>智能</a:t>
            </a:r>
            <a:r>
              <a:rPr lang="zh-CN" altLang="en-US" dirty="0" smtClean="0">
                <a:latin typeface="黑体" pitchFamily="49" charset="-122"/>
                <a:ea typeface="黑体" pitchFamily="49" charset="-122"/>
              </a:rPr>
              <a:t>视频监控是利用计算机视觉技术对视频信号进行处理、分析和理解，在不需要人为干预的情况下，通过对序列图像自动分析、对监控场景中的变化进行定位、识别和跟踪，并在此基础上分析和判断目标的行为，能在异常情况发生时及时发出警报或提供有用信息，有效地协助安全人员处理危机，并最大限度地降低误报和漏报现象</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endParaRPr lang="zh-CN" altLang="en-US" dirty="0" smtClean="0">
              <a:latin typeface="黑体" pitchFamily="49" charset="-122"/>
              <a:ea typeface="黑体" pitchFamily="49" charset="-122"/>
            </a:endParaRPr>
          </a:p>
          <a:p>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最新</a:t>
            </a:r>
            <a:r>
              <a:rPr lang="zh-CN" altLang="en-US" dirty="0" smtClean="0">
                <a:latin typeface="黑体" pitchFamily="49" charset="-122"/>
                <a:ea typeface="黑体" pitchFamily="49" charset="-122"/>
              </a:rPr>
              <a:t>监控技术可以实现无人看守监控；自动分析图像，瞬间能与</a:t>
            </a:r>
            <a:r>
              <a:rPr lang="en-US" dirty="0" smtClean="0">
                <a:latin typeface="黑体" pitchFamily="49" charset="-122"/>
                <a:ea typeface="黑体" pitchFamily="49" charset="-122"/>
              </a:rPr>
              <a:t>110</a:t>
            </a:r>
            <a:r>
              <a:rPr lang="zh-CN" altLang="en-US" dirty="0" smtClean="0">
                <a:latin typeface="黑体" pitchFamily="49" charset="-122"/>
                <a:ea typeface="黑体" pitchFamily="49" charset="-122"/>
              </a:rPr>
              <a:t>、固定电话、手机连接，以声音、闪光、短信、拨叫电话等方式报警，同时对警情拍照和录像，以便调看和处理。</a:t>
            </a:r>
          </a:p>
          <a:p>
            <a:endParaRPr lang="zh-CN" altLang="zh-CN" b="1" dirty="0" smtClean="0">
              <a:latin typeface="黑体" pitchFamily="49" charset="-122"/>
              <a:ea typeface="黑体" pitchFamily="49" charset="-122"/>
            </a:endParaRPr>
          </a:p>
          <a:p>
            <a:endParaRPr lang="zh-CN" altLang="zh-CN" sz="1600" dirty="0"/>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2.7 </a:t>
            </a:r>
            <a:r>
              <a:rPr lang="zh-CN" altLang="en-US" b="1" dirty="0" smtClean="0">
                <a:latin typeface="黑体" pitchFamily="49" charset="-122"/>
                <a:ea typeface="黑体" pitchFamily="49" charset="-122"/>
              </a:rPr>
              <a:t>智能视频监控</a:t>
            </a:r>
            <a:endParaRPr lang="en-US" b="1" dirty="0">
              <a:effectLst/>
              <a:latin typeface="黑体" pitchFamily="49" charset="-122"/>
              <a:ea typeface="黑体" pitchFamily="49" charset="-122"/>
            </a:endParaRPr>
          </a:p>
        </p:txBody>
      </p:sp>
      <p:sp>
        <p:nvSpPr>
          <p:cNvPr id="9" name="TextBox 8"/>
          <p:cNvSpPr txBox="1"/>
          <p:nvPr/>
        </p:nvSpPr>
        <p:spPr>
          <a:xfrm>
            <a:off x="754375" y="1327071"/>
            <a:ext cx="7787955" cy="3416320"/>
          </a:xfrm>
          <a:prstGeom prst="rect">
            <a:avLst/>
          </a:prstGeom>
          <a:noFill/>
        </p:spPr>
        <p:txBody>
          <a:bodyPr wrap="square" rtlCol="0">
            <a:spAutoFit/>
          </a:bodyPr>
          <a:lstStyle/>
          <a:p>
            <a:r>
              <a:rPr lang="en-US" dirty="0" smtClean="0">
                <a:latin typeface="黑体" pitchFamily="49" charset="-122"/>
                <a:ea typeface="黑体" pitchFamily="49" charset="-122"/>
              </a:rPr>
              <a:t>2.7.2 </a:t>
            </a:r>
            <a:r>
              <a:rPr lang="zh-CN" altLang="en-US" dirty="0" smtClean="0">
                <a:latin typeface="黑体" pitchFamily="49" charset="-122"/>
                <a:ea typeface="黑体" pitchFamily="49" charset="-122"/>
              </a:rPr>
              <a:t>目标</a:t>
            </a:r>
            <a:r>
              <a:rPr lang="zh-CN" altLang="en-US" dirty="0" smtClean="0">
                <a:latin typeface="黑体" pitchFamily="49" charset="-122"/>
                <a:ea typeface="黑体" pitchFamily="49" charset="-122"/>
              </a:rPr>
              <a:t>检测</a:t>
            </a:r>
            <a:endParaRPr lang="zh-CN" altLang="en-US" b="1" dirty="0" smtClean="0">
              <a:latin typeface="黑体" pitchFamily="49" charset="-122"/>
              <a:ea typeface="黑体" pitchFamily="49" charset="-122"/>
            </a:endParaRPr>
          </a:p>
          <a:p>
            <a:r>
              <a:rPr lang="zh-CN" altLang="en-US" dirty="0" smtClean="0">
                <a:latin typeface="黑体" pitchFamily="49" charset="-122"/>
                <a:ea typeface="黑体" pitchFamily="49" charset="-122"/>
              </a:rPr>
              <a:t>运动目标检测是指在序列图像中检测出变化区域并将运动目标从背景图像中提取出来</a:t>
            </a:r>
            <a:r>
              <a:rPr lang="zh-CN" altLang="en-US" dirty="0" smtClean="0">
                <a:latin typeface="黑体" pitchFamily="49" charset="-122"/>
                <a:ea typeface="黑体" pitchFamily="49" charset="-122"/>
              </a:rPr>
              <a:t>。</a:t>
            </a:r>
            <a:endParaRPr lang="zh-CN" altLang="en-US" dirty="0" smtClean="0">
              <a:latin typeface="黑体" pitchFamily="49" charset="-122"/>
              <a:ea typeface="黑体" pitchFamily="49" charset="-122"/>
            </a:endParaRPr>
          </a:p>
          <a:p>
            <a:r>
              <a:rPr lang="en-US" dirty="0" smtClean="0">
                <a:latin typeface="黑体" pitchFamily="49" charset="-122"/>
                <a:ea typeface="黑体" pitchFamily="49" charset="-122"/>
              </a:rPr>
              <a:t>1</a:t>
            </a:r>
            <a:r>
              <a:rPr lang="zh-CN" altLang="en-US" dirty="0" smtClean="0">
                <a:latin typeface="黑体" pitchFamily="49" charset="-122"/>
                <a:ea typeface="黑体" pitchFamily="49" charset="-122"/>
              </a:rPr>
              <a:t>、帧差法</a:t>
            </a:r>
          </a:p>
          <a:p>
            <a:r>
              <a:rPr lang="en-US" dirty="0" smtClean="0">
                <a:latin typeface="黑体" pitchFamily="49" charset="-122"/>
                <a:ea typeface="黑体" pitchFamily="49" charset="-122"/>
              </a:rPr>
              <a:t>2</a:t>
            </a:r>
            <a:r>
              <a:rPr lang="zh-CN" altLang="en-US" dirty="0" smtClean="0">
                <a:latin typeface="黑体" pitchFamily="49" charset="-122"/>
                <a:ea typeface="黑体" pitchFamily="49" charset="-122"/>
              </a:rPr>
              <a:t>、光流法</a:t>
            </a:r>
          </a:p>
          <a:p>
            <a:r>
              <a:rPr lang="en-US" dirty="0" smtClean="0">
                <a:latin typeface="黑体" pitchFamily="49" charset="-122"/>
                <a:ea typeface="黑体" pitchFamily="49" charset="-122"/>
              </a:rPr>
              <a:t>3</a:t>
            </a:r>
            <a:r>
              <a:rPr lang="zh-CN" altLang="en-US" dirty="0" smtClean="0">
                <a:latin typeface="黑体" pitchFamily="49" charset="-122"/>
                <a:ea typeface="黑体" pitchFamily="49" charset="-122"/>
              </a:rPr>
              <a:t>、减背景</a:t>
            </a:r>
            <a:r>
              <a:rPr lang="zh-CN" altLang="en-US" dirty="0" smtClean="0">
                <a:latin typeface="黑体" pitchFamily="49" charset="-122"/>
                <a:ea typeface="黑体" pitchFamily="49" charset="-122"/>
              </a:rPr>
              <a:t>法</a:t>
            </a:r>
            <a:endParaRPr lang="en-US" altLang="zh-CN" dirty="0" smtClean="0">
              <a:latin typeface="黑体" pitchFamily="49" charset="-122"/>
              <a:ea typeface="黑体" pitchFamily="49" charset="-122"/>
            </a:endParaRPr>
          </a:p>
          <a:p>
            <a:endParaRPr lang="en-US" altLang="zh-CN" dirty="0" smtClean="0">
              <a:latin typeface="黑体" pitchFamily="49" charset="-122"/>
              <a:ea typeface="黑体" pitchFamily="49" charset="-122"/>
            </a:endParaRPr>
          </a:p>
          <a:p>
            <a:r>
              <a:rPr lang="en-US" altLang="en-US" dirty="0" smtClean="0">
                <a:latin typeface="黑体" pitchFamily="49" charset="-122"/>
                <a:ea typeface="黑体" pitchFamily="49" charset="-122"/>
              </a:rPr>
              <a:t>2.7.3 </a:t>
            </a:r>
            <a:r>
              <a:rPr lang="zh-CN" altLang="en-US" dirty="0" smtClean="0">
                <a:latin typeface="黑体" pitchFamily="49" charset="-122"/>
                <a:ea typeface="黑体" pitchFamily="49" charset="-122"/>
              </a:rPr>
              <a:t>目标跟踪</a:t>
            </a:r>
          </a:p>
          <a:p>
            <a:r>
              <a:rPr lang="zh-CN" altLang="en-US" dirty="0" smtClean="0">
                <a:latin typeface="黑体" pitchFamily="49" charset="-122"/>
                <a:ea typeface="黑体" pitchFamily="49" charset="-122"/>
              </a:rPr>
              <a:t>跟踪</a:t>
            </a:r>
            <a:r>
              <a:rPr lang="zh-CN" altLang="en-US" dirty="0" smtClean="0">
                <a:latin typeface="黑体" pitchFamily="49" charset="-122"/>
                <a:ea typeface="黑体" pitchFamily="49" charset="-122"/>
              </a:rPr>
              <a:t>算法的执行顺序遵循预测</a:t>
            </a:r>
            <a:r>
              <a:rPr lang="en-US" altLang="en-US" dirty="0" smtClean="0">
                <a:latin typeface="黑体" pitchFamily="49" charset="-122"/>
                <a:ea typeface="黑体" pitchFamily="49" charset="-122"/>
              </a:rPr>
              <a:t>-</a:t>
            </a:r>
            <a:r>
              <a:rPr lang="zh-CN" altLang="en-US" dirty="0" smtClean="0">
                <a:latin typeface="黑体" pitchFamily="49" charset="-122"/>
                <a:ea typeface="黑体" pitchFamily="49" charset="-122"/>
              </a:rPr>
              <a:t>检测</a:t>
            </a:r>
            <a:r>
              <a:rPr lang="en-US" altLang="en-US" dirty="0" smtClean="0">
                <a:latin typeface="黑体" pitchFamily="49" charset="-122"/>
                <a:ea typeface="黑体" pitchFamily="49" charset="-122"/>
              </a:rPr>
              <a:t>-</a:t>
            </a:r>
            <a:r>
              <a:rPr lang="zh-CN" altLang="en-US" dirty="0" smtClean="0">
                <a:latin typeface="黑体" pitchFamily="49" charset="-122"/>
                <a:ea typeface="黑体" pitchFamily="49" charset="-122"/>
              </a:rPr>
              <a:t>匹配</a:t>
            </a:r>
            <a:r>
              <a:rPr lang="en-US" altLang="en-US" dirty="0" smtClean="0">
                <a:latin typeface="黑体" pitchFamily="49" charset="-122"/>
                <a:ea typeface="黑体" pitchFamily="49" charset="-122"/>
              </a:rPr>
              <a:t>-</a:t>
            </a:r>
            <a:r>
              <a:rPr lang="zh-CN" altLang="en-US" dirty="0" smtClean="0">
                <a:latin typeface="黑体" pitchFamily="49" charset="-122"/>
                <a:ea typeface="黑体" pitchFamily="49" charset="-122"/>
              </a:rPr>
              <a:t>更新四个步骤。</a:t>
            </a:r>
          </a:p>
          <a:p>
            <a:r>
              <a:rPr lang="en-US" altLang="en-US" dirty="0" smtClean="0">
                <a:latin typeface="黑体" pitchFamily="49" charset="-122"/>
                <a:ea typeface="黑体" pitchFamily="49" charset="-122"/>
              </a:rPr>
              <a:t>1</a:t>
            </a:r>
            <a:r>
              <a:rPr lang="zh-CN" altLang="en-US" dirty="0" smtClean="0">
                <a:latin typeface="黑体" pitchFamily="49" charset="-122"/>
                <a:ea typeface="黑体" pitchFamily="49" charset="-122"/>
              </a:rPr>
              <a:t>、区域</a:t>
            </a:r>
          </a:p>
          <a:p>
            <a:r>
              <a:rPr lang="en-US" altLang="en-US" dirty="0" smtClean="0">
                <a:latin typeface="黑体" pitchFamily="49" charset="-122"/>
                <a:ea typeface="黑体" pitchFamily="49" charset="-122"/>
              </a:rPr>
              <a:t>2</a:t>
            </a:r>
            <a:r>
              <a:rPr lang="zh-CN" altLang="en-US" dirty="0" smtClean="0">
                <a:latin typeface="黑体" pitchFamily="49" charset="-122"/>
                <a:ea typeface="黑体" pitchFamily="49" charset="-122"/>
              </a:rPr>
              <a:t>、特征</a:t>
            </a:r>
          </a:p>
          <a:p>
            <a:r>
              <a:rPr lang="en-US" altLang="en-US" dirty="0" smtClean="0">
                <a:latin typeface="黑体" pitchFamily="49" charset="-122"/>
                <a:ea typeface="黑体" pitchFamily="49" charset="-122"/>
              </a:rPr>
              <a:t>3</a:t>
            </a:r>
            <a:r>
              <a:rPr lang="zh-CN" altLang="en-US" dirty="0" smtClean="0">
                <a:latin typeface="黑体" pitchFamily="49" charset="-122"/>
                <a:ea typeface="黑体" pitchFamily="49" charset="-122"/>
              </a:rPr>
              <a:t>、变形模板</a:t>
            </a: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2.1 </a:t>
            </a:r>
            <a:r>
              <a:rPr lang="en-US" b="1" dirty="0" err="1" smtClean="0">
                <a:latin typeface="黑体" pitchFamily="49" charset="-122"/>
                <a:ea typeface="黑体" pitchFamily="49" charset="-122"/>
              </a:rPr>
              <a:t>科大讯飞语音综合服务开放平台</a:t>
            </a:r>
            <a:r>
              <a:rPr lang="en-US" b="1" dirty="0" smtClean="0">
                <a:latin typeface="黑体" pitchFamily="49" charset="-122"/>
                <a:ea typeface="黑体" pitchFamily="49" charset="-122"/>
              </a:rPr>
              <a:t> </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rmAutofit/>
          </a:bodyPr>
          <a:lstStyle/>
          <a:p>
            <a:r>
              <a:rPr lang="en-US" sz="1800" dirty="0" smtClean="0">
                <a:latin typeface="黑体" pitchFamily="49" charset="-122"/>
                <a:ea typeface="黑体" pitchFamily="49" charset="-122"/>
              </a:rPr>
              <a:t>2.1.1 </a:t>
            </a:r>
            <a:r>
              <a:rPr lang="zh-CN" altLang="en-US" sz="1800" dirty="0" smtClean="0">
                <a:latin typeface="黑体" pitchFamily="49" charset="-122"/>
                <a:ea typeface="黑体" pitchFamily="49" charset="-122"/>
              </a:rPr>
              <a:t>科大</a:t>
            </a:r>
            <a:r>
              <a:rPr lang="zh-CN" altLang="en-US" sz="1800" dirty="0" smtClean="0">
                <a:latin typeface="黑体" pitchFamily="49" charset="-122"/>
                <a:ea typeface="黑体" pitchFamily="49" charset="-122"/>
              </a:rPr>
              <a:t>讯飞开放平台</a:t>
            </a:r>
            <a:r>
              <a:rPr lang="zh-CN" altLang="en-US" sz="1800" dirty="0" smtClean="0">
                <a:latin typeface="黑体" pitchFamily="49" charset="-122"/>
                <a:ea typeface="黑体" pitchFamily="49" charset="-122"/>
              </a:rPr>
              <a:t>简介</a:t>
            </a:r>
            <a:endParaRPr lang="en-US" altLang="zh-CN" sz="1800" dirty="0" smtClean="0">
              <a:latin typeface="黑体" pitchFamily="49" charset="-122"/>
              <a:ea typeface="黑体" pitchFamily="49" charset="-122"/>
            </a:endParaRPr>
          </a:p>
          <a:p>
            <a:endParaRPr lang="zh-CN" altLang="zh-CN" sz="1800" dirty="0" smtClean="0">
              <a:latin typeface="黑体" pitchFamily="49" charset="-122"/>
              <a:ea typeface="黑体" pitchFamily="49" charset="-122"/>
            </a:endParaRPr>
          </a:p>
        </p:txBody>
      </p:sp>
      <p:pic>
        <p:nvPicPr>
          <p:cNvPr id="4" name="图片 3"/>
          <p:cNvPicPr/>
          <p:nvPr/>
        </p:nvPicPr>
        <p:blipFill>
          <a:blip r:embed="rId2" cstate="print">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tretch>
            <a:fillRect/>
          </a:stretch>
        </p:blipFill>
        <p:spPr>
          <a:xfrm>
            <a:off x="2071670" y="1714494"/>
            <a:ext cx="4713806" cy="3000396"/>
          </a:xfrm>
          <a:prstGeom prst="rect">
            <a:avLst/>
          </a:prstGeom>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2.7 </a:t>
            </a:r>
            <a:r>
              <a:rPr lang="zh-CN" altLang="en-US" b="1" dirty="0" smtClean="0">
                <a:latin typeface="黑体" pitchFamily="49" charset="-122"/>
                <a:ea typeface="黑体" pitchFamily="49" charset="-122"/>
              </a:rPr>
              <a:t>智能视频监控</a:t>
            </a:r>
            <a:endParaRPr lang="en-US" b="1" dirty="0">
              <a:effectLst/>
              <a:latin typeface="黑体" pitchFamily="49" charset="-122"/>
              <a:ea typeface="黑体" pitchFamily="49" charset="-122"/>
            </a:endParaRPr>
          </a:p>
        </p:txBody>
      </p:sp>
      <p:sp>
        <p:nvSpPr>
          <p:cNvPr id="9" name="TextBox 8"/>
          <p:cNvSpPr txBox="1"/>
          <p:nvPr/>
        </p:nvSpPr>
        <p:spPr>
          <a:xfrm>
            <a:off x="500034" y="1428742"/>
            <a:ext cx="8072494" cy="2031325"/>
          </a:xfrm>
          <a:prstGeom prst="rect">
            <a:avLst/>
          </a:prstGeom>
          <a:noFill/>
        </p:spPr>
        <p:txBody>
          <a:bodyPr wrap="square" rtlCol="0">
            <a:spAutoFit/>
          </a:bodyPr>
          <a:lstStyle/>
          <a:p>
            <a:r>
              <a:rPr lang="en-US" dirty="0" smtClean="0">
                <a:latin typeface="黑体" pitchFamily="49" charset="-122"/>
                <a:ea typeface="黑体" pitchFamily="49" charset="-122"/>
              </a:rPr>
              <a:t>2.7.4 </a:t>
            </a:r>
            <a:r>
              <a:rPr lang="zh-CN" altLang="en-US" dirty="0" smtClean="0">
                <a:latin typeface="黑体" pitchFamily="49" charset="-122"/>
                <a:ea typeface="黑体" pitchFamily="49" charset="-122"/>
              </a:rPr>
              <a:t>三维</a:t>
            </a:r>
            <a:r>
              <a:rPr lang="zh-CN" altLang="en-US" dirty="0" smtClean="0">
                <a:latin typeface="黑体" pitchFamily="49" charset="-122"/>
                <a:ea typeface="黑体" pitchFamily="49" charset="-122"/>
              </a:rPr>
              <a:t>建模</a:t>
            </a:r>
            <a:endParaRPr lang="zh-CN" altLang="en-US" b="1" dirty="0" smtClean="0">
              <a:latin typeface="黑体" pitchFamily="49" charset="-122"/>
              <a:ea typeface="黑体" pitchFamily="49" charset="-122"/>
            </a:endParaRPr>
          </a:p>
          <a:p>
            <a:r>
              <a:rPr lang="zh-CN" altLang="en-US" dirty="0" smtClean="0">
                <a:latin typeface="黑体" pitchFamily="49" charset="-122"/>
                <a:ea typeface="黑体" pitchFamily="49" charset="-122"/>
              </a:rPr>
              <a:t>构建目标</a:t>
            </a:r>
            <a:r>
              <a:rPr lang="zh-CN" altLang="en-US" dirty="0" smtClean="0">
                <a:latin typeface="黑体" pitchFamily="49" charset="-122"/>
                <a:ea typeface="黑体" pitchFamily="49" charset="-122"/>
              </a:rPr>
              <a:t>的三维</a:t>
            </a:r>
            <a:r>
              <a:rPr lang="zh-CN" altLang="en-US" dirty="0" smtClean="0">
                <a:latin typeface="黑体" pitchFamily="49" charset="-122"/>
                <a:ea typeface="黑体" pitchFamily="49" charset="-122"/>
              </a:rPr>
              <a:t>模型，</a:t>
            </a:r>
            <a:r>
              <a:rPr lang="zh-CN" altLang="en-US" dirty="0" smtClean="0">
                <a:latin typeface="黑体" pitchFamily="49" charset="-122"/>
                <a:ea typeface="黑体" pitchFamily="49" charset="-122"/>
              </a:rPr>
              <a:t>利用三维模型先验信息来跟踪目标</a:t>
            </a:r>
            <a:r>
              <a:rPr lang="zh-CN" altLang="en-US" dirty="0" smtClean="0">
                <a:latin typeface="黑体" pitchFamily="49" charset="-122"/>
                <a:ea typeface="黑体" pitchFamily="49" charset="-122"/>
              </a:rPr>
              <a:t>，根据</a:t>
            </a:r>
            <a:r>
              <a:rPr lang="zh-CN" altLang="en-US" dirty="0" smtClean="0">
                <a:latin typeface="黑体" pitchFamily="49" charset="-122"/>
                <a:ea typeface="黑体" pitchFamily="49" charset="-122"/>
              </a:rPr>
              <a:t>序列图像确定出目标的三维模型参数，进而得到其瞬时运动参数</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endParaRPr lang="en-US" altLang="zh-CN" dirty="0" smtClean="0">
              <a:latin typeface="黑体" pitchFamily="49" charset="-122"/>
              <a:ea typeface="黑体" pitchFamily="49" charset="-122"/>
            </a:endParaRPr>
          </a:p>
          <a:p>
            <a:r>
              <a:rPr lang="en-US" dirty="0" smtClean="0">
                <a:latin typeface="黑体" pitchFamily="49" charset="-122"/>
                <a:ea typeface="黑体" pitchFamily="49" charset="-122"/>
              </a:rPr>
              <a:t>2.7.5</a:t>
            </a:r>
            <a:r>
              <a:rPr lang="zh-CN" altLang="en-US" dirty="0" smtClean="0">
                <a:latin typeface="黑体" pitchFamily="49" charset="-122"/>
                <a:ea typeface="黑体" pitchFamily="49" charset="-122"/>
              </a:rPr>
              <a:t>目标重识别</a:t>
            </a:r>
            <a:endParaRPr lang="zh-CN" altLang="en-US" b="1" dirty="0" smtClean="0">
              <a:latin typeface="黑体" pitchFamily="49" charset="-122"/>
              <a:ea typeface="黑体" pitchFamily="49" charset="-122"/>
            </a:endParaRPr>
          </a:p>
          <a:p>
            <a:r>
              <a:rPr lang="zh-CN" altLang="en-US" dirty="0" smtClean="0">
                <a:latin typeface="黑体" pitchFamily="49" charset="-122"/>
                <a:ea typeface="黑体" pitchFamily="49" charset="-122"/>
              </a:rPr>
              <a:t>行人重识别（</a:t>
            </a:r>
            <a:r>
              <a:rPr lang="en-US" dirty="0" smtClean="0">
                <a:latin typeface="黑体" pitchFamily="49" charset="-122"/>
                <a:ea typeface="黑体" pitchFamily="49" charset="-122"/>
              </a:rPr>
              <a:t>Person re-identification</a:t>
            </a:r>
            <a:r>
              <a:rPr lang="zh-CN" altLang="en-US" dirty="0" smtClean="0">
                <a:latin typeface="黑体" pitchFamily="49" charset="-122"/>
                <a:ea typeface="黑体" pitchFamily="49" charset="-122"/>
              </a:rPr>
              <a:t>）也称行人再识别，是利用计算机视觉技术判断图像或者视频序列中是否存在特定行人的技术。</a:t>
            </a:r>
            <a:endParaRPr lang="zh-CN" altLang="en-US"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smtClean="0">
                <a:latin typeface="黑体" pitchFamily="49" charset="-122"/>
                <a:ea typeface="黑体" pitchFamily="49" charset="-122"/>
              </a:rPr>
              <a:t>2.7 </a:t>
            </a:r>
            <a:r>
              <a:rPr lang="zh-CN" altLang="en-US" sz="3200" b="1" dirty="0" smtClean="0">
                <a:latin typeface="黑体" pitchFamily="49" charset="-122"/>
                <a:ea typeface="黑体" pitchFamily="49" charset="-122"/>
              </a:rPr>
              <a:t>智能视频监控</a:t>
            </a:r>
            <a:endParaRPr lang="en-US" altLang="zh-CN" sz="3200" b="1" dirty="0">
              <a:effectLst/>
              <a:latin typeface="黑体" pitchFamily="49" charset="-122"/>
              <a:ea typeface="黑体" pitchFamily="49" charset="-122"/>
            </a:endParaRPr>
          </a:p>
        </p:txBody>
      </p:sp>
      <p:sp>
        <p:nvSpPr>
          <p:cNvPr id="9" name="TextBox 8"/>
          <p:cNvSpPr txBox="1"/>
          <p:nvPr/>
        </p:nvSpPr>
        <p:spPr>
          <a:xfrm>
            <a:off x="754375" y="1327071"/>
            <a:ext cx="7787955" cy="4524315"/>
          </a:xfrm>
          <a:prstGeom prst="rect">
            <a:avLst/>
          </a:prstGeom>
          <a:noFill/>
        </p:spPr>
        <p:txBody>
          <a:bodyPr wrap="square" rtlCol="0">
            <a:spAutoFit/>
          </a:bodyPr>
          <a:lstStyle/>
          <a:p>
            <a:r>
              <a:rPr lang="en-US" dirty="0" smtClean="0">
                <a:latin typeface="黑体" pitchFamily="49" charset="-122"/>
                <a:ea typeface="黑体" pitchFamily="49" charset="-122"/>
              </a:rPr>
              <a:t>2.7.6 </a:t>
            </a:r>
            <a:r>
              <a:rPr lang="zh-CN" altLang="en-US" dirty="0" smtClean="0">
                <a:latin typeface="黑体" pitchFamily="49" charset="-122"/>
                <a:ea typeface="黑体" pitchFamily="49" charset="-122"/>
              </a:rPr>
              <a:t>行为</a:t>
            </a:r>
            <a:r>
              <a:rPr lang="zh-CN" altLang="en-US" dirty="0" smtClean="0">
                <a:latin typeface="黑体" pitchFamily="49" charset="-122"/>
                <a:ea typeface="黑体" pitchFamily="49" charset="-122"/>
              </a:rPr>
              <a:t>理解和描述</a:t>
            </a:r>
            <a:endParaRPr lang="zh-CN" altLang="en-US" b="1" dirty="0" smtClean="0">
              <a:latin typeface="黑体" pitchFamily="49" charset="-122"/>
              <a:ea typeface="黑体" pitchFamily="49" charset="-122"/>
            </a:endParaRPr>
          </a:p>
          <a:p>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事件</a:t>
            </a:r>
            <a:r>
              <a:rPr lang="zh-CN" altLang="en-US" dirty="0" smtClean="0">
                <a:latin typeface="黑体" pitchFamily="49" charset="-122"/>
                <a:ea typeface="黑体" pitchFamily="49" charset="-122"/>
              </a:rPr>
              <a:t>检测、行为的理解和描述</a:t>
            </a:r>
            <a:r>
              <a:rPr lang="zh-CN" altLang="en-US" dirty="0" smtClean="0">
                <a:latin typeface="黑体" pitchFamily="49" charset="-122"/>
                <a:ea typeface="黑体" pitchFamily="49" charset="-122"/>
              </a:rPr>
              <a:t>属于</a:t>
            </a:r>
            <a:r>
              <a:rPr lang="zh-CN" altLang="en-US" dirty="0" smtClean="0">
                <a:latin typeface="黑体" pitchFamily="49" charset="-122"/>
                <a:ea typeface="黑体" pitchFamily="49" charset="-122"/>
              </a:rPr>
              <a:t>高层次</a:t>
            </a:r>
            <a:r>
              <a:rPr lang="zh-CN" altLang="en-US" dirty="0" smtClean="0">
                <a:latin typeface="黑体" pitchFamily="49" charset="-122"/>
                <a:ea typeface="黑体" pitchFamily="49" charset="-122"/>
              </a:rPr>
              <a:t>智能监控，它主要对</a:t>
            </a:r>
            <a:r>
              <a:rPr lang="zh-CN" altLang="en-US" dirty="0" smtClean="0">
                <a:latin typeface="黑体" pitchFamily="49" charset="-122"/>
                <a:ea typeface="黑体" pitchFamily="49" charset="-122"/>
              </a:rPr>
              <a:t>人的运动模式进行分析和识别，并用自然语言等加以描述</a:t>
            </a:r>
            <a:r>
              <a:rPr lang="zh-CN" altLang="en-US" dirty="0" smtClean="0">
                <a:latin typeface="黑体" pitchFamily="49" charset="-122"/>
                <a:ea typeface="黑体" pitchFamily="49" charset="-122"/>
              </a:rPr>
              <a:t>。</a:t>
            </a:r>
            <a:endParaRPr lang="zh-CN" altLang="en-US" dirty="0" smtClean="0">
              <a:latin typeface="黑体" pitchFamily="49" charset="-122"/>
              <a:ea typeface="黑体" pitchFamily="49" charset="-122"/>
            </a:endParaRPr>
          </a:p>
          <a:p>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实际</a:t>
            </a:r>
            <a:r>
              <a:rPr lang="zh-CN" altLang="en-US" dirty="0" smtClean="0">
                <a:latin typeface="黑体" pitchFamily="49" charset="-122"/>
                <a:ea typeface="黑体" pitchFamily="49" charset="-122"/>
              </a:rPr>
              <a:t>环境中光照变化、目标运动复杂性、遮挡、目标与背景颜色相似、杂乱背景等都会增加目标检测与跟踪算法设计的难度，其难点问题主要在以下几个方面：</a:t>
            </a:r>
          </a:p>
          <a:p>
            <a:r>
              <a:rPr lang="en-US" dirty="0" smtClean="0">
                <a:latin typeface="黑体" pitchFamily="49" charset="-122"/>
                <a:ea typeface="黑体" pitchFamily="49" charset="-122"/>
              </a:rPr>
              <a:t>1</a:t>
            </a:r>
            <a:r>
              <a:rPr lang="zh-CN" altLang="en-US" dirty="0" smtClean="0">
                <a:latin typeface="黑体" pitchFamily="49" charset="-122"/>
                <a:ea typeface="黑体" pitchFamily="49" charset="-122"/>
              </a:rPr>
              <a:t>、背景的复杂性</a:t>
            </a:r>
          </a:p>
          <a:p>
            <a:r>
              <a:rPr lang="en-US" dirty="0" smtClean="0">
                <a:latin typeface="黑体" pitchFamily="49" charset="-122"/>
                <a:ea typeface="黑体" pitchFamily="49" charset="-122"/>
              </a:rPr>
              <a:t>2</a:t>
            </a:r>
            <a:r>
              <a:rPr lang="zh-CN" altLang="en-US" dirty="0" smtClean="0">
                <a:latin typeface="黑体" pitchFamily="49" charset="-122"/>
                <a:ea typeface="黑体" pitchFamily="49" charset="-122"/>
              </a:rPr>
              <a:t>、目标特征的取舍</a:t>
            </a:r>
          </a:p>
          <a:p>
            <a:r>
              <a:rPr lang="en-US" dirty="0" smtClean="0">
                <a:latin typeface="黑体" pitchFamily="49" charset="-122"/>
                <a:ea typeface="黑体" pitchFamily="49" charset="-122"/>
              </a:rPr>
              <a:t>3</a:t>
            </a:r>
            <a:r>
              <a:rPr lang="zh-CN" altLang="en-US" dirty="0" smtClean="0">
                <a:latin typeface="黑体" pitchFamily="49" charset="-122"/>
                <a:ea typeface="黑体" pitchFamily="49" charset="-122"/>
              </a:rPr>
              <a:t>、遮挡问题</a:t>
            </a:r>
          </a:p>
          <a:p>
            <a:r>
              <a:rPr lang="en-US" dirty="0" smtClean="0">
                <a:latin typeface="黑体" pitchFamily="49" charset="-122"/>
                <a:ea typeface="黑体" pitchFamily="49" charset="-122"/>
              </a:rPr>
              <a:t>4</a:t>
            </a:r>
            <a:r>
              <a:rPr lang="zh-CN" altLang="en-US" dirty="0" smtClean="0">
                <a:latin typeface="黑体" pitchFamily="49" charset="-122"/>
                <a:ea typeface="黑体" pitchFamily="49" charset="-122"/>
              </a:rPr>
              <a:t>、特性</a:t>
            </a:r>
          </a:p>
          <a:p>
            <a:r>
              <a:rPr lang="en-US" dirty="0" smtClean="0">
                <a:latin typeface="黑体" pitchFamily="49" charset="-122"/>
                <a:ea typeface="黑体" pitchFamily="49" charset="-122"/>
              </a:rPr>
              <a:t/>
            </a:r>
            <a:br>
              <a:rPr lang="en-US" dirty="0" smtClean="0">
                <a:latin typeface="黑体" pitchFamily="49" charset="-122"/>
                <a:ea typeface="黑体" pitchFamily="49" charset="-122"/>
              </a:rPr>
            </a:br>
            <a:r>
              <a:rPr lang="en-US" dirty="0" smtClean="0">
                <a:latin typeface="黑体" pitchFamily="49" charset="-122"/>
                <a:ea typeface="黑体" pitchFamily="49" charset="-122"/>
              </a:rPr>
              <a:t/>
            </a:r>
            <a:br>
              <a:rPr lang="en-US" dirty="0" smtClean="0">
                <a:latin typeface="黑体" pitchFamily="49" charset="-122"/>
                <a:ea typeface="黑体" pitchFamily="49" charset="-122"/>
              </a:rPr>
            </a:br>
            <a:r>
              <a:rPr lang="en-US" dirty="0" smtClean="0">
                <a:latin typeface="黑体" pitchFamily="49" charset="-122"/>
                <a:ea typeface="黑体" pitchFamily="49" charset="-122"/>
              </a:rPr>
              <a:t> </a:t>
            </a:r>
            <a:endParaRPr lang="zh-CN" altLang="en-US" dirty="0" smtClean="0">
              <a:latin typeface="黑体" pitchFamily="49" charset="-122"/>
              <a:ea typeface="黑体" pitchFamily="49" charset="-122"/>
            </a:endParaRPr>
          </a:p>
          <a:p>
            <a:endParaRPr lang="zh-CN" altLang="en-US" dirty="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2.1 科大讯飞语音综合服务开放平台</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Autofit/>
          </a:bodyPr>
          <a:lstStyle/>
          <a:p>
            <a:pPr>
              <a:buNone/>
            </a:pPr>
            <a:r>
              <a:rPr lang="en-US" sz="1800" dirty="0" smtClean="0">
                <a:latin typeface="黑体" pitchFamily="49" charset="-122"/>
                <a:ea typeface="黑体" pitchFamily="49" charset="-122"/>
              </a:rPr>
              <a:t>2.1.2 </a:t>
            </a:r>
            <a:r>
              <a:rPr lang="zh-CN" altLang="en-US" sz="1800" dirty="0" smtClean="0">
                <a:latin typeface="黑体" pitchFamily="49" charset="-122"/>
                <a:ea typeface="黑体" pitchFamily="49" charset="-122"/>
              </a:rPr>
              <a:t>平台特色</a:t>
            </a:r>
            <a:endParaRPr lang="en-US" altLang="zh-CN" sz="1800" dirty="0" smtClean="0">
              <a:latin typeface="黑体" pitchFamily="49" charset="-122"/>
              <a:ea typeface="黑体" pitchFamily="49" charset="-122"/>
            </a:endParaRPr>
          </a:p>
          <a:p>
            <a:pPr>
              <a:buNone/>
            </a:pP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一站式解决</a:t>
            </a:r>
            <a:r>
              <a:rPr lang="zh-CN" altLang="en-US" sz="1800" dirty="0" smtClean="0">
                <a:latin typeface="黑体" pitchFamily="49" charset="-122"/>
                <a:ea typeface="黑体" pitchFamily="49" charset="-122"/>
              </a:rPr>
              <a:t>方案</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丰富的接入</a:t>
            </a:r>
            <a:r>
              <a:rPr lang="zh-CN" altLang="en-US" sz="1800" dirty="0" smtClean="0">
                <a:latin typeface="黑体" pitchFamily="49" charset="-122"/>
                <a:ea typeface="黑体" pitchFamily="49" charset="-122"/>
              </a:rPr>
              <a:t>方式</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稳定的服务</a:t>
            </a:r>
            <a:r>
              <a:rPr lang="zh-CN" altLang="en-US" sz="1800" dirty="0" smtClean="0">
                <a:latin typeface="黑体" pitchFamily="49" charset="-122"/>
                <a:ea typeface="黑体" pitchFamily="49" charset="-122"/>
              </a:rPr>
              <a:t>支撑</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专业全面的服务</a:t>
            </a:r>
            <a:r>
              <a:rPr lang="zh-CN" altLang="en-US" sz="1800" dirty="0" smtClean="0">
                <a:latin typeface="黑体" pitchFamily="49" charset="-122"/>
                <a:ea typeface="黑体" pitchFamily="49" charset="-122"/>
              </a:rPr>
              <a:t>支持</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免费易用可</a:t>
            </a:r>
            <a:r>
              <a:rPr lang="zh-CN" altLang="en-US" sz="1800" dirty="0" smtClean="0">
                <a:latin typeface="黑体" pitchFamily="49" charset="-122"/>
                <a:ea typeface="黑体" pitchFamily="49" charset="-122"/>
              </a:rPr>
              <a:t>定制</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强大的数据分析</a:t>
            </a:r>
            <a:r>
              <a:rPr lang="zh-CN" altLang="en-US" sz="1800" dirty="0" smtClean="0">
                <a:latin typeface="黑体" pitchFamily="49" charset="-122"/>
                <a:ea typeface="黑体" pitchFamily="49" charset="-122"/>
              </a:rPr>
              <a:t>能力</a:t>
            </a:r>
            <a:endParaRPr lang="en-US" altLang="zh-CN"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无限可扩展的开放能力</a:t>
            </a:r>
            <a:endParaRPr lang="zh-CN" altLang="zh-CN" sz="1800" dirty="0" smtClean="0">
              <a:latin typeface="黑体" pitchFamily="49" charset="-122"/>
              <a:ea typeface="黑体" pitchFamily="49" charset="-122"/>
            </a:endParaRPr>
          </a:p>
        </p:txBody>
      </p:sp>
      <p:pic>
        <p:nvPicPr>
          <p:cNvPr id="4" name="图片 3"/>
          <p:cNvPicPr/>
          <p:nvPr/>
        </p:nvPicPr>
        <p:blipFill>
          <a:blip r:embed="rId2" cstate="print">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tretch>
            <a:fillRect/>
          </a:stretch>
        </p:blipFill>
        <p:spPr>
          <a:xfrm>
            <a:off x="4143372" y="2000246"/>
            <a:ext cx="4643470" cy="2786082"/>
          </a:xfrm>
          <a:prstGeom prst="rect">
            <a:avLst/>
          </a:prstGeom>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2.1 科大讯飞语音综合服务开放平台</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rmAutofit/>
          </a:bodyPr>
          <a:lstStyle/>
          <a:p>
            <a:pPr>
              <a:buNone/>
            </a:pPr>
            <a:r>
              <a:rPr lang="en-US" sz="1800" dirty="0" smtClean="0">
                <a:latin typeface="黑体" pitchFamily="49" charset="-122"/>
                <a:ea typeface="黑体" pitchFamily="49" charset="-122"/>
              </a:rPr>
              <a:t>2.1.3 </a:t>
            </a:r>
            <a:r>
              <a:rPr lang="zh-CN" altLang="en-US" sz="1800" dirty="0" smtClean="0">
                <a:latin typeface="黑体" pitchFamily="49" charset="-122"/>
                <a:ea typeface="黑体" pitchFamily="49" charset="-122"/>
              </a:rPr>
              <a:t>功能</a:t>
            </a:r>
            <a:r>
              <a:rPr lang="zh-CN" altLang="en-US" sz="1800" dirty="0" smtClean="0">
                <a:latin typeface="黑体" pitchFamily="49" charset="-122"/>
                <a:ea typeface="黑体" pitchFamily="49" charset="-122"/>
              </a:rPr>
              <a:t>特点</a:t>
            </a:r>
            <a:endParaRPr lang="zh-CN" altLang="en-US" sz="1800" b="1" dirty="0" smtClean="0">
              <a:latin typeface="黑体" pitchFamily="49" charset="-122"/>
              <a:ea typeface="黑体" pitchFamily="49" charset="-122"/>
            </a:endParaRPr>
          </a:p>
          <a:p>
            <a:pPr>
              <a:buNone/>
            </a:pPr>
            <a:r>
              <a:rPr lang="zh-CN" altLang="en-US" sz="1800" dirty="0" smtClean="0">
                <a:latin typeface="黑体" pitchFamily="49" charset="-122"/>
                <a:ea typeface="黑体" pitchFamily="49" charset="-122"/>
              </a:rPr>
              <a:t>   讯飞</a:t>
            </a:r>
            <a:r>
              <a:rPr lang="zh-CN" altLang="en-US" sz="1800" dirty="0" smtClean="0">
                <a:latin typeface="黑体" pitchFamily="49" charset="-122"/>
                <a:ea typeface="黑体" pitchFamily="49" charset="-122"/>
              </a:rPr>
              <a:t>开放平台在为应用提供语音综合服务的同时，还提供了多项增值服务</a:t>
            </a:r>
            <a:r>
              <a:rPr lang="zh-CN" altLang="en-US" sz="1800" dirty="0" smtClean="0">
                <a:latin typeface="黑体" pitchFamily="49" charset="-122"/>
                <a:ea typeface="黑体" pitchFamily="49" charset="-122"/>
              </a:rPr>
              <a:t>：</a:t>
            </a:r>
            <a:endParaRPr lang="en-US" altLang="zh-CN" sz="1800" dirty="0" smtClean="0">
              <a:latin typeface="黑体" pitchFamily="49" charset="-122"/>
              <a:ea typeface="黑体" pitchFamily="49" charset="-122"/>
            </a:endParaRPr>
          </a:p>
          <a:p>
            <a:pPr>
              <a:buNone/>
            </a:pP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打造智能</a:t>
            </a:r>
            <a:r>
              <a:rPr lang="zh-CN" altLang="en-US" sz="1800" dirty="0" smtClean="0">
                <a:latin typeface="黑体" pitchFamily="49" charset="-122"/>
                <a:ea typeface="黑体" pitchFamily="49" charset="-122"/>
              </a:rPr>
              <a:t>应用</a:t>
            </a: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知晓产品发展</a:t>
            </a:r>
            <a:r>
              <a:rPr lang="zh-CN" altLang="en-US" sz="1800" dirty="0" smtClean="0">
                <a:latin typeface="黑体" pitchFamily="49" charset="-122"/>
                <a:ea typeface="黑体" pitchFamily="49" charset="-122"/>
              </a:rPr>
              <a:t>趋势</a:t>
            </a: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获得稳健</a:t>
            </a:r>
            <a:r>
              <a:rPr lang="zh-CN" altLang="en-US" sz="1800" dirty="0" smtClean="0">
                <a:latin typeface="黑体" pitchFamily="49" charset="-122"/>
                <a:ea typeface="黑体" pitchFamily="49" charset="-122"/>
              </a:rPr>
              <a:t>收益</a:t>
            </a: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推广应用</a:t>
            </a:r>
            <a:endParaRPr lang="zh-CN" altLang="en-US" sz="1800" dirty="0" smtClean="0">
              <a:latin typeface="黑体" pitchFamily="49" charset="-122"/>
              <a:ea typeface="黑体" pitchFamily="49" charset="-122"/>
            </a:endParaRPr>
          </a:p>
        </p:txBody>
      </p:sp>
      <p:pic>
        <p:nvPicPr>
          <p:cNvPr id="6" name="图片 5"/>
          <p:cNvPicPr/>
          <p:nvPr/>
        </p:nvPicPr>
        <p:blipFill>
          <a:blip r:embed="rId2" cstate="print">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tretch>
            <a:fillRect/>
          </a:stretch>
        </p:blipFill>
        <p:spPr>
          <a:xfrm>
            <a:off x="4143372" y="2071684"/>
            <a:ext cx="4116336" cy="2786082"/>
          </a:xfrm>
          <a:prstGeom prst="rect">
            <a:avLst/>
          </a:prstGeom>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2.1 科大讯飞语音综合服务开放平台</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Autofit/>
          </a:bodyPr>
          <a:lstStyle/>
          <a:p>
            <a:pPr>
              <a:buNone/>
            </a:pPr>
            <a:r>
              <a:rPr lang="en-US" sz="1800" dirty="0" smtClean="0">
                <a:latin typeface="黑体" pitchFamily="49" charset="-122"/>
                <a:ea typeface="黑体" pitchFamily="49" charset="-122"/>
              </a:rPr>
              <a:t>2.1.4 </a:t>
            </a:r>
            <a:r>
              <a:rPr lang="zh-CN" altLang="en-US" sz="1800" dirty="0" smtClean="0">
                <a:latin typeface="黑体" pitchFamily="49" charset="-122"/>
                <a:ea typeface="黑体" pitchFamily="49" charset="-122"/>
              </a:rPr>
              <a:t>应用领域</a:t>
            </a:r>
            <a:endParaRPr lang="en-US" altLang="zh-CN" sz="1800" dirty="0" smtClean="0">
              <a:latin typeface="黑体" pitchFamily="49" charset="-122"/>
              <a:ea typeface="黑体" pitchFamily="49" charset="-122"/>
            </a:endParaRPr>
          </a:p>
          <a:p>
            <a:pPr>
              <a:buNone/>
            </a:pPr>
            <a:endParaRPr lang="zh-CN" altLang="en-US" sz="1800" b="1"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智能电视</a:t>
            </a:r>
            <a:endParaRPr lang="en-US" altLang="zh-CN" sz="1800" dirty="0" smtClean="0">
              <a:latin typeface="黑体" pitchFamily="49" charset="-122"/>
              <a:ea typeface="黑体" pitchFamily="49" charset="-122"/>
            </a:endParaRPr>
          </a:p>
          <a:p>
            <a:pPr lvl="1">
              <a:buFont typeface="Wingdings" pitchFamily="2" charset="2"/>
              <a:buChar char="ü"/>
            </a:pP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可</a:t>
            </a:r>
            <a:r>
              <a:rPr lang="zh-CN" altLang="en-US" sz="1800" dirty="0" smtClean="0">
                <a:latin typeface="黑体" pitchFamily="49" charset="-122"/>
                <a:ea typeface="黑体" pitchFamily="49" charset="-122"/>
              </a:rPr>
              <a:t>穿戴</a:t>
            </a:r>
            <a:r>
              <a:rPr lang="zh-CN" altLang="en-US" sz="1800" dirty="0" smtClean="0">
                <a:latin typeface="黑体" pitchFamily="49" charset="-122"/>
                <a:ea typeface="黑体" pitchFamily="49" charset="-122"/>
              </a:rPr>
              <a:t>设备</a:t>
            </a:r>
            <a:endParaRPr lang="en-US" altLang="zh-CN" sz="1800" dirty="0" smtClean="0">
              <a:latin typeface="黑体" pitchFamily="49" charset="-122"/>
              <a:ea typeface="黑体" pitchFamily="49" charset="-122"/>
            </a:endParaRPr>
          </a:p>
          <a:p>
            <a:pPr lvl="1">
              <a:buFont typeface="Wingdings" pitchFamily="2" charset="2"/>
              <a:buChar char="ü"/>
            </a:pP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智能车载</a:t>
            </a:r>
            <a:endParaRPr lang="en-US" altLang="zh-CN" sz="1800" dirty="0" smtClean="0">
              <a:latin typeface="黑体" pitchFamily="49" charset="-122"/>
              <a:ea typeface="黑体" pitchFamily="49" charset="-122"/>
            </a:endParaRPr>
          </a:p>
          <a:p>
            <a:pPr lvl="1">
              <a:buFont typeface="Wingdings" pitchFamily="2" charset="2"/>
              <a:buChar char="ü"/>
            </a:pP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移动应用</a:t>
            </a:r>
            <a:r>
              <a:rPr lang="en-US" altLang="zh-CN" sz="1800" dirty="0" smtClean="0">
                <a:latin typeface="黑体" pitchFamily="49" charset="-122"/>
                <a:ea typeface="黑体" pitchFamily="49" charset="-122"/>
              </a:rPr>
              <a:t>: </a:t>
            </a:r>
            <a:r>
              <a:rPr lang="en-US" sz="1800" dirty="0" smtClean="0">
                <a:latin typeface="黑体" pitchFamily="49" charset="-122"/>
                <a:ea typeface="黑体" pitchFamily="49" charset="-122"/>
              </a:rPr>
              <a:t>58</a:t>
            </a:r>
            <a:r>
              <a:rPr lang="zh-CN" altLang="en-US" sz="1800" dirty="0" smtClean="0">
                <a:latin typeface="黑体" pitchFamily="49" charset="-122"/>
                <a:ea typeface="黑体" pitchFamily="49" charset="-122"/>
              </a:rPr>
              <a:t>同</a:t>
            </a:r>
            <a:r>
              <a:rPr lang="zh-CN" altLang="en-US" sz="1800" dirty="0" smtClean="0">
                <a:latin typeface="黑体" pitchFamily="49" charset="-122"/>
                <a:ea typeface="黑体" pitchFamily="49" charset="-122"/>
              </a:rPr>
              <a:t>城</a:t>
            </a:r>
            <a:r>
              <a:rPr lang="en-US" altLang="zh-CN" sz="1800" dirty="0" smtClean="0">
                <a:latin typeface="黑体" pitchFamily="49" charset="-122"/>
                <a:ea typeface="黑体" pitchFamily="49" charset="-122"/>
              </a:rPr>
              <a:t>,</a:t>
            </a:r>
            <a:r>
              <a:rPr lang="zh-CN" altLang="en-US" sz="1800" dirty="0" smtClean="0">
                <a:latin typeface="黑体" pitchFamily="49" charset="-122"/>
                <a:ea typeface="黑体" pitchFamily="49" charset="-122"/>
              </a:rPr>
              <a:t>滴滴</a:t>
            </a:r>
            <a:r>
              <a:rPr lang="zh-CN" altLang="en-US" sz="1800" dirty="0" smtClean="0">
                <a:latin typeface="黑体" pitchFamily="49" charset="-122"/>
                <a:ea typeface="黑体" pitchFamily="49" charset="-122"/>
              </a:rPr>
              <a:t>打</a:t>
            </a:r>
            <a:r>
              <a:rPr lang="zh-CN" altLang="en-US" sz="1800" dirty="0" smtClean="0">
                <a:latin typeface="黑体" pitchFamily="49" charset="-122"/>
                <a:ea typeface="黑体" pitchFamily="49" charset="-122"/>
              </a:rPr>
              <a:t>车</a:t>
            </a:r>
            <a:r>
              <a:rPr lang="en-US" altLang="zh-CN" sz="1800" dirty="0" smtClean="0">
                <a:latin typeface="黑体" pitchFamily="49" charset="-122"/>
                <a:ea typeface="黑体" pitchFamily="49" charset="-122"/>
              </a:rPr>
              <a:t>,</a:t>
            </a:r>
            <a:r>
              <a:rPr lang="zh-CN" altLang="en-US" sz="1800" dirty="0" smtClean="0">
                <a:latin typeface="黑体" pitchFamily="49" charset="-122"/>
                <a:ea typeface="黑体" pitchFamily="49" charset="-122"/>
              </a:rPr>
              <a:t>高</a:t>
            </a:r>
            <a:r>
              <a:rPr lang="zh-CN" altLang="en-US" sz="1800" dirty="0" smtClean="0">
                <a:latin typeface="黑体" pitchFamily="49" charset="-122"/>
                <a:ea typeface="黑体" pitchFamily="49" charset="-122"/>
              </a:rPr>
              <a:t>德</a:t>
            </a:r>
            <a:r>
              <a:rPr lang="zh-CN" altLang="en-US" sz="1800" dirty="0" smtClean="0">
                <a:latin typeface="黑体" pitchFamily="49" charset="-122"/>
                <a:ea typeface="黑体" pitchFamily="49" charset="-122"/>
              </a:rPr>
              <a:t>地图</a:t>
            </a:r>
            <a:r>
              <a:rPr lang="en-US" altLang="zh-CN" sz="1800" dirty="0" smtClean="0">
                <a:latin typeface="黑体" pitchFamily="49" charset="-122"/>
                <a:ea typeface="黑体" pitchFamily="49" charset="-122"/>
              </a:rPr>
              <a:t>,</a:t>
            </a:r>
            <a:r>
              <a:rPr lang="en-US" sz="1800" dirty="0" smtClean="0">
                <a:latin typeface="黑体" pitchFamily="49" charset="-122"/>
                <a:ea typeface="黑体" pitchFamily="49" charset="-122"/>
              </a:rPr>
              <a:t>QQ</a:t>
            </a:r>
            <a:r>
              <a:rPr lang="zh-CN" altLang="en-US" sz="1800" dirty="0" smtClean="0">
                <a:latin typeface="黑体" pitchFamily="49" charset="-122"/>
                <a:ea typeface="黑体" pitchFamily="49" charset="-122"/>
              </a:rPr>
              <a:t>阅读</a:t>
            </a:r>
            <a:r>
              <a:rPr lang="en-US" altLang="zh-CN" sz="1800" dirty="0" smtClean="0">
                <a:latin typeface="黑体" pitchFamily="49" charset="-122"/>
                <a:ea typeface="黑体" pitchFamily="49" charset="-122"/>
              </a:rPr>
              <a:t>,</a:t>
            </a:r>
            <a:r>
              <a:rPr lang="zh-CN" altLang="en-US" sz="1800" dirty="0" smtClean="0">
                <a:latin typeface="黑体" pitchFamily="49" charset="-122"/>
                <a:ea typeface="黑体" pitchFamily="49" charset="-122"/>
              </a:rPr>
              <a:t>携</a:t>
            </a:r>
            <a:r>
              <a:rPr lang="zh-CN" altLang="en-US" sz="1800" dirty="0" smtClean="0">
                <a:latin typeface="黑体" pitchFamily="49" charset="-122"/>
                <a:ea typeface="黑体" pitchFamily="49" charset="-122"/>
              </a:rPr>
              <a:t>程</a:t>
            </a:r>
            <a:r>
              <a:rPr lang="zh-CN" altLang="en-US" sz="1800" dirty="0" smtClean="0">
                <a:latin typeface="黑体" pitchFamily="49" charset="-122"/>
                <a:ea typeface="黑体" pitchFamily="49" charset="-122"/>
              </a:rPr>
              <a:t>旅行</a:t>
            </a:r>
            <a:endParaRPr lang="en-US" altLang="zh-CN" sz="1800" dirty="0" smtClean="0">
              <a:latin typeface="黑体" pitchFamily="49" charset="-122"/>
              <a:ea typeface="黑体" pitchFamily="49" charset="-122"/>
            </a:endParaRPr>
          </a:p>
          <a:p>
            <a:pPr lvl="1">
              <a:buFont typeface="Wingdings" pitchFamily="2" charset="2"/>
              <a:buChar char="ü"/>
            </a:pPr>
            <a:endParaRPr lang="zh-CN" altLang="en-US" sz="1800" dirty="0" smtClean="0">
              <a:latin typeface="黑体" pitchFamily="49" charset="-122"/>
              <a:ea typeface="黑体" pitchFamily="49" charset="-122"/>
            </a:endParaRPr>
          </a:p>
          <a:p>
            <a:pPr lvl="1">
              <a:buFont typeface="Wingdings" pitchFamily="2" charset="2"/>
              <a:buChar char="ü"/>
            </a:pPr>
            <a:r>
              <a:rPr lang="zh-CN" altLang="en-US" sz="1800" dirty="0" smtClean="0">
                <a:latin typeface="黑体" pitchFamily="49" charset="-122"/>
                <a:ea typeface="黑体" pitchFamily="49" charset="-122"/>
              </a:rPr>
              <a:t>智能硬件</a:t>
            </a:r>
            <a:endParaRPr lang="zh-CN" altLang="en-US" sz="1800" dirty="0" smtClean="0">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2.1 科大讯飞语音综合服务开放平台</a:t>
            </a:r>
            <a:endParaRPr lang="en-US" b="1" dirty="0">
              <a:effectLst/>
              <a:latin typeface="黑体" pitchFamily="49" charset="-122"/>
              <a:ea typeface="黑体" pitchFamily="49" charset="-122"/>
            </a:endParaRPr>
          </a:p>
        </p:txBody>
      </p:sp>
      <p:sp>
        <p:nvSpPr>
          <p:cNvPr id="5" name="TextBox 4"/>
          <p:cNvSpPr txBox="1"/>
          <p:nvPr/>
        </p:nvSpPr>
        <p:spPr>
          <a:xfrm>
            <a:off x="357158" y="1357304"/>
            <a:ext cx="3929090" cy="2862322"/>
          </a:xfrm>
          <a:prstGeom prst="rect">
            <a:avLst/>
          </a:prstGeom>
          <a:noFill/>
        </p:spPr>
        <p:txBody>
          <a:bodyPr wrap="square" rtlCol="0">
            <a:spAutoFit/>
          </a:bodyPr>
          <a:lstStyle/>
          <a:p>
            <a:r>
              <a:rPr lang="en-US" dirty="0" smtClean="0">
                <a:latin typeface="黑体" pitchFamily="49" charset="-122"/>
                <a:ea typeface="黑体" pitchFamily="49" charset="-122"/>
              </a:rPr>
              <a:t>2.1.5 </a:t>
            </a:r>
            <a:r>
              <a:rPr lang="zh-CN" altLang="en-US" dirty="0" smtClean="0">
                <a:latin typeface="黑体" pitchFamily="49" charset="-122"/>
                <a:ea typeface="黑体" pitchFamily="49" charset="-122"/>
              </a:rPr>
              <a:t>讯飞输入法</a:t>
            </a:r>
            <a:endParaRPr lang="en-US" altLang="zh-CN" dirty="0" smtClean="0">
              <a:latin typeface="黑体" pitchFamily="49" charset="-122"/>
              <a:ea typeface="黑体" pitchFamily="49" charset="-122"/>
            </a:endParaRPr>
          </a:p>
          <a:p>
            <a:endParaRPr lang="en-US" altLang="zh-CN" b="1" dirty="0" smtClean="0">
              <a:latin typeface="黑体" pitchFamily="49" charset="-122"/>
              <a:ea typeface="黑体" pitchFamily="49" charset="-122"/>
            </a:endParaRPr>
          </a:p>
          <a:p>
            <a:r>
              <a:rPr lang="zh-CN" altLang="en-US" dirty="0" smtClean="0">
                <a:latin typeface="黑体" pitchFamily="49" charset="-122"/>
                <a:ea typeface="黑体" pitchFamily="49" charset="-122"/>
              </a:rPr>
              <a:t>支持</a:t>
            </a:r>
            <a:r>
              <a:rPr lang="zh-CN" altLang="en-US" dirty="0" smtClean="0">
                <a:latin typeface="黑体" pitchFamily="49" charset="-122"/>
                <a:ea typeface="黑体" pitchFamily="49" charset="-122"/>
              </a:rPr>
              <a:t>平台</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r>
              <a:rPr lang="en-US" dirty="0" smtClean="0">
                <a:latin typeface="黑体" pitchFamily="49" charset="-122"/>
                <a:ea typeface="黑体" pitchFamily="49" charset="-122"/>
              </a:rPr>
              <a:t>Android</a:t>
            </a:r>
            <a:r>
              <a:rPr lang="zh-CN" altLang="en-US" dirty="0" smtClean="0">
                <a:latin typeface="黑体" pitchFamily="49" charset="-122"/>
                <a:ea typeface="黑体" pitchFamily="49" charset="-122"/>
              </a:rPr>
              <a:t>、</a:t>
            </a:r>
            <a:r>
              <a:rPr lang="en-US" dirty="0" err="1" smtClean="0">
                <a:latin typeface="黑体" pitchFamily="49" charset="-122"/>
                <a:ea typeface="黑体" pitchFamily="49" charset="-122"/>
              </a:rPr>
              <a:t>iPad</a:t>
            </a:r>
            <a:r>
              <a:rPr lang="zh-CN" altLang="en-US" dirty="0" smtClean="0">
                <a:latin typeface="黑体" pitchFamily="49" charset="-122"/>
                <a:ea typeface="黑体" pitchFamily="49" charset="-122"/>
              </a:rPr>
              <a:t>、</a:t>
            </a:r>
            <a:r>
              <a:rPr lang="en-US" dirty="0" err="1" smtClean="0">
                <a:latin typeface="黑体" pitchFamily="49" charset="-122"/>
                <a:ea typeface="黑体" pitchFamily="49" charset="-122"/>
              </a:rPr>
              <a:t>iPhone</a:t>
            </a:r>
            <a:r>
              <a:rPr lang="zh-CN" altLang="en-US" dirty="0" smtClean="0">
                <a:latin typeface="黑体" pitchFamily="49" charset="-122"/>
                <a:ea typeface="黑体" pitchFamily="49" charset="-122"/>
              </a:rPr>
              <a:t>、</a:t>
            </a:r>
            <a:r>
              <a:rPr lang="en-US" dirty="0" smtClean="0">
                <a:latin typeface="黑体" pitchFamily="49" charset="-122"/>
                <a:ea typeface="黑体" pitchFamily="49" charset="-122"/>
              </a:rPr>
              <a:t> </a:t>
            </a:r>
            <a:r>
              <a:rPr lang="en-US" dirty="0" err="1" smtClean="0">
                <a:latin typeface="黑体" pitchFamily="49" charset="-122"/>
                <a:ea typeface="黑体" pitchFamily="49" charset="-122"/>
              </a:rPr>
              <a:t>iMAC</a:t>
            </a:r>
            <a:r>
              <a:rPr lang="zh-CN" altLang="en-US" dirty="0" smtClean="0">
                <a:latin typeface="黑体" pitchFamily="49" charset="-122"/>
                <a:ea typeface="黑体" pitchFamily="49" charset="-122"/>
              </a:rPr>
              <a:t>、</a:t>
            </a:r>
            <a:r>
              <a:rPr lang="en-US" dirty="0" smtClean="0">
                <a:latin typeface="黑体" pitchFamily="49" charset="-122"/>
                <a:ea typeface="黑体" pitchFamily="49" charset="-122"/>
              </a:rPr>
              <a:t>Windows PC</a:t>
            </a:r>
            <a:r>
              <a:rPr lang="zh-CN" altLang="en-US" dirty="0" smtClean="0">
                <a:latin typeface="黑体" pitchFamily="49" charset="-122"/>
                <a:ea typeface="黑体" pitchFamily="49" charset="-122"/>
              </a:rPr>
              <a:t>等。</a:t>
            </a:r>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 </a:t>
            </a:r>
            <a:endParaRPr lang="en-US" altLang="zh-CN" dirty="0" smtClean="0">
              <a:latin typeface="黑体" pitchFamily="49" charset="-122"/>
              <a:ea typeface="黑体" pitchFamily="49" charset="-122"/>
            </a:endParaRPr>
          </a:p>
          <a:p>
            <a:r>
              <a:rPr lang="zh-CN" altLang="en-US" dirty="0" smtClean="0">
                <a:latin typeface="黑体" pitchFamily="49" charset="-122"/>
                <a:ea typeface="黑体" pitchFamily="49" charset="-122"/>
              </a:rPr>
              <a:t>下载</a:t>
            </a:r>
            <a:r>
              <a:rPr lang="zh-CN" altLang="en-US" dirty="0" smtClean="0">
                <a:latin typeface="黑体" pitchFamily="49" charset="-122"/>
                <a:ea typeface="黑体" pitchFamily="49" charset="-122"/>
              </a:rPr>
              <a:t>和安装</a:t>
            </a:r>
            <a:r>
              <a:rPr lang="zh-CN" altLang="en-US" dirty="0" smtClean="0">
                <a:latin typeface="黑体" pitchFamily="49" charset="-122"/>
                <a:ea typeface="黑体" pitchFamily="49" charset="-122"/>
              </a:rPr>
              <a:t>：</a:t>
            </a:r>
            <a:endParaRPr lang="en-US" altLang="zh-CN" dirty="0" smtClean="0">
              <a:latin typeface="黑体" pitchFamily="49" charset="-122"/>
              <a:ea typeface="黑体" pitchFamily="49" charset="-122"/>
            </a:endParaRPr>
          </a:p>
          <a:p>
            <a:r>
              <a:rPr lang="en-US" dirty="0" smtClean="0">
                <a:latin typeface="黑体" pitchFamily="49" charset="-122"/>
                <a:ea typeface="黑体" pitchFamily="49" charset="-122"/>
              </a:rPr>
              <a:t>http</a:t>
            </a:r>
            <a:r>
              <a:rPr lang="en-US" dirty="0" smtClean="0">
                <a:latin typeface="黑体" pitchFamily="49" charset="-122"/>
                <a:ea typeface="黑体" pitchFamily="49" charset="-122"/>
              </a:rPr>
              <a:t>://www.iflytek.com</a:t>
            </a:r>
            <a:r>
              <a:rPr lang="zh-CN" altLang="en-US" dirty="0" smtClean="0">
                <a:latin typeface="黑体" pitchFamily="49" charset="-122"/>
                <a:ea typeface="黑体" pitchFamily="49" charset="-122"/>
              </a:rPr>
              <a:t>或者</a:t>
            </a:r>
            <a:r>
              <a:rPr lang="en-US" dirty="0" smtClean="0">
                <a:latin typeface="黑体" pitchFamily="49" charset="-122"/>
                <a:ea typeface="黑体" pitchFamily="49" charset="-122"/>
              </a:rPr>
              <a:t>Apple Store</a:t>
            </a:r>
            <a:endParaRPr lang="zh-CN" altLang="en-US" dirty="0" smtClean="0">
              <a:latin typeface="黑体" pitchFamily="49" charset="-122"/>
              <a:ea typeface="黑体" pitchFamily="49" charset="-122"/>
            </a:endParaRPr>
          </a:p>
          <a:p>
            <a:endParaRPr lang="zh-CN" altLang="en-US" b="1" dirty="0"/>
          </a:p>
        </p:txBody>
      </p:sp>
      <p:pic>
        <p:nvPicPr>
          <p:cNvPr id="7" name="图片 6"/>
          <p:cNvPicPr/>
          <p:nvPr/>
        </p:nvPicPr>
        <p:blipFill>
          <a:blip r:embed="rId2" cstate="print">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tretch>
            <a:fillRect/>
          </a:stretch>
        </p:blipFill>
        <p:spPr>
          <a:xfrm>
            <a:off x="4286248" y="1357304"/>
            <a:ext cx="4643470" cy="3286148"/>
          </a:xfrm>
          <a:prstGeom prst="rect">
            <a:avLst/>
          </a:prstGeom>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2.1 科大讯飞语音综合服务开放平台</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rmAutofit/>
          </a:bodyPr>
          <a:lstStyle/>
          <a:p>
            <a:pPr>
              <a:buNone/>
            </a:pPr>
            <a:r>
              <a:rPr lang="en-US" sz="1800" dirty="0" smtClean="0">
                <a:latin typeface="黑体" pitchFamily="49" charset="-122"/>
                <a:ea typeface="黑体" pitchFamily="49" charset="-122"/>
              </a:rPr>
              <a:t>2.1.6 </a:t>
            </a:r>
            <a:r>
              <a:rPr lang="zh-CN" altLang="en-US" sz="1800" dirty="0" smtClean="0">
                <a:latin typeface="黑体" pitchFamily="49" charset="-122"/>
                <a:ea typeface="黑体" pitchFamily="49" charset="-122"/>
              </a:rPr>
              <a:t>讯</a:t>
            </a:r>
            <a:r>
              <a:rPr lang="zh-CN" altLang="en-US" sz="1800" dirty="0" smtClean="0">
                <a:latin typeface="黑体" pitchFamily="49" charset="-122"/>
                <a:ea typeface="黑体" pitchFamily="49" charset="-122"/>
              </a:rPr>
              <a:t>飞智能</a:t>
            </a:r>
            <a:r>
              <a:rPr lang="zh-CN" altLang="en-US" sz="1800" dirty="0" smtClean="0">
                <a:latin typeface="黑体" pitchFamily="49" charset="-122"/>
                <a:ea typeface="黑体" pitchFamily="49" charset="-122"/>
              </a:rPr>
              <a:t>音箱</a:t>
            </a:r>
            <a:endParaRPr lang="en-US" altLang="zh-CN" sz="1800" dirty="0" smtClean="0">
              <a:latin typeface="黑体" pitchFamily="49" charset="-122"/>
              <a:ea typeface="黑体" pitchFamily="49" charset="-122"/>
            </a:endParaRPr>
          </a:p>
          <a:p>
            <a:pPr>
              <a:buNone/>
            </a:pPr>
            <a:endParaRPr lang="zh-CN" altLang="zh-CN" sz="1800" dirty="0" smtClean="0">
              <a:latin typeface="黑体" pitchFamily="49" charset="-122"/>
              <a:ea typeface="黑体" pitchFamily="49" charset="-122"/>
            </a:endParaRPr>
          </a:p>
          <a:p>
            <a:pPr>
              <a:buNone/>
            </a:pPr>
            <a:r>
              <a:rPr lang="zh-CN" altLang="en-US" sz="1800" dirty="0" smtClean="0"/>
              <a:t>      </a:t>
            </a:r>
            <a:r>
              <a:rPr lang="zh-CN" altLang="en-US" sz="1800" dirty="0" smtClean="0">
                <a:latin typeface="黑体" pitchFamily="49" charset="-122"/>
                <a:ea typeface="黑体" pitchFamily="49" charset="-122"/>
              </a:rPr>
              <a:t>智能</a:t>
            </a:r>
            <a:r>
              <a:rPr lang="zh-CN" altLang="en-US" sz="1800" dirty="0" smtClean="0">
                <a:latin typeface="黑体" pitchFamily="49" charset="-122"/>
                <a:ea typeface="黑体" pitchFamily="49" charset="-122"/>
              </a:rPr>
              <a:t>音箱是家庭消费者用语音进行上网</a:t>
            </a:r>
            <a:r>
              <a:rPr lang="zh-CN" altLang="en-US" sz="1800" dirty="0" smtClean="0">
                <a:latin typeface="黑体" pitchFamily="49" charset="-122"/>
                <a:ea typeface="黑体" pitchFamily="49" charset="-122"/>
              </a:rPr>
              <a:t>的工具。</a:t>
            </a:r>
            <a:endParaRPr lang="en-US" altLang="zh-CN" sz="1800" dirty="0" smtClean="0">
              <a:latin typeface="黑体" pitchFamily="49" charset="-122"/>
              <a:ea typeface="黑体" pitchFamily="49" charset="-122"/>
            </a:endParaRPr>
          </a:p>
          <a:p>
            <a:pPr>
              <a:buNone/>
            </a:pPr>
            <a:endParaRPr lang="en-US" altLang="zh-CN" sz="1800" dirty="0" smtClean="0">
              <a:latin typeface="黑体" pitchFamily="49" charset="-122"/>
              <a:ea typeface="黑体" pitchFamily="49" charset="-122"/>
            </a:endParaRPr>
          </a:p>
          <a:p>
            <a:pPr>
              <a:buNone/>
            </a:pPr>
            <a:r>
              <a:rPr lang="zh-CN" altLang="en-US" sz="1800" dirty="0" smtClean="0">
                <a:latin typeface="黑体" pitchFamily="49" charset="-122"/>
                <a:ea typeface="黑体" pitchFamily="49" charset="-122"/>
              </a:rPr>
              <a:t>   对</a:t>
            </a:r>
            <a:r>
              <a:rPr lang="zh-CN" altLang="en-US" sz="1800" dirty="0" smtClean="0">
                <a:latin typeface="黑体" pitchFamily="49" charset="-122"/>
                <a:ea typeface="黑体" pitchFamily="49" charset="-122"/>
              </a:rPr>
              <a:t>智能家居设备进行</a:t>
            </a:r>
            <a:r>
              <a:rPr lang="zh-CN" altLang="en-US" sz="1800" dirty="0" smtClean="0">
                <a:latin typeface="黑体" pitchFamily="49" charset="-122"/>
                <a:ea typeface="黑体" pitchFamily="49" charset="-122"/>
              </a:rPr>
              <a:t>控制。</a:t>
            </a:r>
            <a:endParaRPr lang="zh-CN" altLang="zh-CN" sz="1800" dirty="0" smtClean="0">
              <a:latin typeface="黑体" pitchFamily="49" charset="-122"/>
              <a:ea typeface="黑体" pitchFamily="49" charset="-122"/>
            </a:endParaRPr>
          </a:p>
          <a:p>
            <a:endParaRPr lang="zh-CN" altLang="zh-CN" sz="1600" dirty="0">
              <a:latin typeface="黑体" pitchFamily="49" charset="-122"/>
              <a:ea typeface="黑体" pitchFamily="49" charset="-122"/>
            </a:endParaRPr>
          </a:p>
        </p:txBody>
      </p:sp>
      <p:pic>
        <p:nvPicPr>
          <p:cNvPr id="4" name="currentImg" descr="https://timgsa.baidu.com/timg?image&amp;quality=80&amp;size=b9999_10000&amp;sec=1515315955969&amp;di=82c9933b67039d9ddd12d780280a7a7e&amp;imgtype=0&amp;src=http%3A%2F%2Fimg0.pconline.com.cn%2Fpconline%2F1708%2F08%2F9739044_09_600.png"/>
          <p:cNvPicPr/>
          <p:nvPr/>
        </p:nvPicPr>
        <p:blipFill>
          <a:blip r:embed="rId2">
            <a:extLst>
              <a:ext uri="{28A0092B-C50C-407E-A947-70E740481C1C}">
                <a14:useLocalDpi xmlns:ve="http://schemas.openxmlformats.org/markup-compatibility/2006" xmlns:m="http://schemas.openxmlformats.org/officeDocument/2006/math" xmlns:wp="http://schemas.openxmlformats.org/drawingml/2006/wordprocessingDrawing" xmlns:wne="http://schemas.microsoft.com/office/word/2006/wordml"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pic="http://schemas.openxmlformats.org/drawingml/2006/picture" xmlns:lc="http://schemas.openxmlformats.org/drawingml/2006/lockedCanvas" val="0"/>
              </a:ext>
            </a:extLst>
          </a:blip>
          <a:srcRect/>
          <a:stretch>
            <a:fillRect/>
          </a:stretch>
        </p:blipFill>
        <p:spPr bwMode="auto">
          <a:xfrm>
            <a:off x="5429256" y="2500312"/>
            <a:ext cx="3143250" cy="2288636"/>
          </a:xfrm>
          <a:prstGeom prst="rect">
            <a:avLst/>
          </a:prstGeom>
          <a:noFill/>
          <a:ln>
            <a:noFill/>
          </a:ln>
        </p:spPr>
      </p:pic>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黑体" pitchFamily="49" charset="-122"/>
                <a:ea typeface="黑体" pitchFamily="49" charset="-122"/>
              </a:rPr>
              <a:t>2.2 </a:t>
            </a:r>
            <a:r>
              <a:rPr lang="zh-CN" altLang="en-US" b="1" dirty="0" smtClean="0">
                <a:latin typeface="黑体" pitchFamily="49" charset="-122"/>
                <a:ea typeface="黑体" pitchFamily="49" charset="-122"/>
              </a:rPr>
              <a:t>指纹识别</a:t>
            </a:r>
            <a:endParaRPr lang="en-US" b="1" dirty="0">
              <a:effectLst/>
              <a:latin typeface="黑体" pitchFamily="49" charset="-122"/>
              <a:ea typeface="黑体" pitchFamily="49" charset="-122"/>
            </a:endParaRPr>
          </a:p>
        </p:txBody>
      </p:sp>
      <p:sp>
        <p:nvSpPr>
          <p:cNvPr id="3" name="Content Placeholder 2"/>
          <p:cNvSpPr>
            <a:spLocks noGrp="1"/>
          </p:cNvSpPr>
          <p:nvPr>
            <p:ph idx="1"/>
          </p:nvPr>
        </p:nvSpPr>
        <p:spPr/>
        <p:txBody>
          <a:bodyPr>
            <a:normAutofit lnSpcReduction="10000"/>
          </a:bodyPr>
          <a:lstStyle/>
          <a:p>
            <a:r>
              <a:rPr lang="en-US" sz="1800" dirty="0" smtClean="0">
                <a:latin typeface="黑体" pitchFamily="49" charset="-122"/>
                <a:ea typeface="黑体" pitchFamily="49" charset="-122"/>
              </a:rPr>
              <a:t>2.2.1 </a:t>
            </a:r>
            <a:r>
              <a:rPr lang="zh-CN" altLang="en-US" sz="1800" dirty="0" smtClean="0">
                <a:latin typeface="黑体" pitchFamily="49" charset="-122"/>
                <a:ea typeface="黑体" pitchFamily="49" charset="-122"/>
              </a:rPr>
              <a:t>指纹</a:t>
            </a:r>
            <a:r>
              <a:rPr lang="zh-CN" altLang="en-US" sz="1800" dirty="0" smtClean="0">
                <a:latin typeface="黑体" pitchFamily="49" charset="-122"/>
                <a:ea typeface="黑体" pitchFamily="49" charset="-122"/>
              </a:rPr>
              <a:t>识别</a:t>
            </a:r>
            <a:r>
              <a:rPr lang="zh-CN" altLang="en-US" sz="1800" dirty="0" smtClean="0">
                <a:latin typeface="黑体" pitchFamily="49" charset="-122"/>
                <a:ea typeface="黑体" pitchFamily="49" charset="-122"/>
              </a:rPr>
              <a:t>简介</a:t>
            </a:r>
            <a:endParaRPr lang="en-US" altLang="zh-CN" sz="1800" dirty="0" smtClean="0">
              <a:latin typeface="黑体" pitchFamily="49" charset="-122"/>
              <a:ea typeface="黑体" pitchFamily="49" charset="-122"/>
            </a:endParaRPr>
          </a:p>
          <a:p>
            <a:endParaRPr lang="zh-CN" altLang="en-US" sz="1800" b="1" dirty="0" smtClean="0">
              <a:latin typeface="黑体" pitchFamily="49" charset="-122"/>
              <a:ea typeface="黑体" pitchFamily="49" charset="-122"/>
            </a:endParaRPr>
          </a:p>
          <a:p>
            <a:r>
              <a:rPr lang="zh-CN" altLang="en-US" sz="1800" dirty="0" smtClean="0">
                <a:latin typeface="黑体" pitchFamily="49" charset="-122"/>
                <a:ea typeface="黑体" pitchFamily="49" charset="-122"/>
              </a:rPr>
              <a:t>指纹（</a:t>
            </a:r>
            <a:r>
              <a:rPr lang="en-US" altLang="zh-CN" sz="1800" dirty="0" smtClean="0">
                <a:latin typeface="黑体" pitchFamily="49" charset="-122"/>
                <a:ea typeface="黑体" pitchFamily="49" charset="-122"/>
              </a:rPr>
              <a:t>Finger print</a:t>
            </a:r>
            <a:r>
              <a:rPr lang="zh-CN" altLang="en-US" sz="1800" dirty="0" smtClean="0">
                <a:latin typeface="黑体" pitchFamily="49" charset="-122"/>
                <a:ea typeface="黑体" pitchFamily="49" charset="-122"/>
              </a:rPr>
              <a:t>）：手指末端正面皮肤上凸凹不平产生的纹线。</a:t>
            </a:r>
          </a:p>
          <a:p>
            <a:r>
              <a:rPr lang="zh-CN" altLang="en-US" sz="1800" dirty="0" smtClean="0">
                <a:latin typeface="黑体" pitchFamily="49" charset="-122"/>
                <a:ea typeface="黑体" pitchFamily="49" charset="-122"/>
              </a:rPr>
              <a:t>特点：终身不变性、唯一性和方便性。</a:t>
            </a:r>
          </a:p>
          <a:p>
            <a:r>
              <a:rPr lang="zh-CN" altLang="en-US" sz="1800" dirty="0" smtClean="0">
                <a:latin typeface="黑体" pitchFamily="49" charset="-122"/>
                <a:ea typeface="黑体" pitchFamily="49" charset="-122"/>
              </a:rPr>
              <a:t>纹线：有规律的排列形成不同的纹型。纹线的起点、终点、结合点和分叉点，称为指纹的细节特征点（</a:t>
            </a:r>
            <a:r>
              <a:rPr lang="en-US" altLang="zh-CN" sz="1800" dirty="0" smtClean="0">
                <a:latin typeface="黑体" pitchFamily="49" charset="-122"/>
                <a:ea typeface="黑体" pitchFamily="49" charset="-122"/>
              </a:rPr>
              <a:t>minutiae</a:t>
            </a:r>
            <a:r>
              <a:rPr lang="zh-CN" altLang="en-US" sz="1800" dirty="0" smtClean="0">
                <a:latin typeface="黑体" pitchFamily="49" charset="-122"/>
                <a:ea typeface="黑体" pitchFamily="49" charset="-122"/>
              </a:rPr>
              <a:t>）。</a:t>
            </a:r>
          </a:p>
          <a:p>
            <a:r>
              <a:rPr lang="zh-CN" altLang="en-US" sz="1800" dirty="0" smtClean="0">
                <a:latin typeface="黑体" pitchFamily="49" charset="-122"/>
                <a:ea typeface="黑体" pitchFamily="49" charset="-122"/>
              </a:rPr>
              <a:t>指纹识别：通过比较不同指纹的细节特征点来进行鉴别</a:t>
            </a:r>
            <a:r>
              <a:rPr lang="zh-CN" altLang="en-US" sz="1800" dirty="0" smtClean="0">
                <a:latin typeface="黑体" pitchFamily="49" charset="-122"/>
                <a:ea typeface="黑体" pitchFamily="49" charset="-122"/>
              </a:rPr>
              <a:t>。</a:t>
            </a:r>
            <a:endParaRPr lang="en-US" altLang="zh-CN" sz="1800" dirty="0" smtClean="0">
              <a:latin typeface="黑体" pitchFamily="49" charset="-122"/>
              <a:ea typeface="黑体" pitchFamily="49" charset="-122"/>
            </a:endParaRPr>
          </a:p>
          <a:p>
            <a:endParaRPr lang="zh-CN" altLang="en-US" sz="1800" dirty="0" smtClean="0">
              <a:latin typeface="黑体" pitchFamily="49" charset="-122"/>
              <a:ea typeface="黑体" pitchFamily="49" charset="-122"/>
            </a:endParaRPr>
          </a:p>
          <a:p>
            <a:r>
              <a:rPr lang="zh-CN" altLang="en-US" sz="1800" dirty="0" smtClean="0">
                <a:latin typeface="黑体" pitchFamily="49" charset="-122"/>
                <a:ea typeface="黑体" pitchFamily="49" charset="-122"/>
              </a:rPr>
              <a:t>涉及技术：图像处理、模式识别、计算机视觉、数学形态学、小波分析等众多技术。</a:t>
            </a:r>
          </a:p>
          <a:p>
            <a:r>
              <a:rPr lang="zh-CN" altLang="en-US" sz="1800" dirty="0" smtClean="0">
                <a:latin typeface="黑体" pitchFamily="49" charset="-122"/>
                <a:ea typeface="黑体" pitchFamily="49" charset="-122"/>
              </a:rPr>
              <a:t>关键技术</a:t>
            </a:r>
            <a:r>
              <a:rPr lang="zh-CN" altLang="en-US" sz="1800" dirty="0" smtClean="0">
                <a:latin typeface="黑体" pitchFamily="49" charset="-122"/>
                <a:ea typeface="黑体" pitchFamily="49" charset="-122"/>
              </a:rPr>
              <a:t>：如何正确提取特征和实现正确匹配。</a:t>
            </a:r>
            <a:endParaRPr lang="zh-CN" altLang="en-US" sz="1800" dirty="0">
              <a:solidFill>
                <a:schemeClr val="tx1"/>
              </a:solidFill>
              <a:latin typeface="黑体" pitchFamily="49" charset="-122"/>
              <a:ea typeface="黑体" pitchFamily="49" charset="-122"/>
            </a:endParaRPr>
          </a:p>
        </p:txBody>
      </p:sp>
    </p:spTree>
    <p:extLst>
      <p:ext uri="{BB962C8B-B14F-4D97-AF65-F5344CB8AC3E}">
        <p14:creationId xmlns="" xmlns:p14="http://schemas.microsoft.com/office/powerpoint/2010/main" val="410330949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1689</Words>
  <Application>Microsoft Office PowerPoint</Application>
  <PresentationFormat>全屏显示(16:9)</PresentationFormat>
  <Paragraphs>266</Paragraphs>
  <Slides>31</Slides>
  <Notes>0</Notes>
  <HiddenSlides>0</HiddenSlides>
  <MMClips>0</MMClips>
  <ScaleCrop>false</ScaleCrop>
  <HeadingPairs>
    <vt:vector size="4" baseType="variant">
      <vt:variant>
        <vt:lpstr>主题</vt:lpstr>
      </vt:variant>
      <vt:variant>
        <vt:i4>1</vt:i4>
      </vt:variant>
      <vt:variant>
        <vt:lpstr>幻灯片标题</vt:lpstr>
      </vt:variant>
      <vt:variant>
        <vt:i4>31</vt:i4>
      </vt:variant>
    </vt:vector>
  </HeadingPairs>
  <TitlesOfParts>
    <vt:vector size="32" baseType="lpstr">
      <vt:lpstr>Office Theme</vt:lpstr>
      <vt:lpstr>第2章  人工智能典型应用展现与体验</vt:lpstr>
      <vt:lpstr>第2章 人工智能典型应用展现与体验</vt:lpstr>
      <vt:lpstr>2.1 科大讯飞语音综合服务开放平台 </vt:lpstr>
      <vt:lpstr>2.1 科大讯飞语音综合服务开放平台</vt:lpstr>
      <vt:lpstr>2.1 科大讯飞语音综合服务开放平台</vt:lpstr>
      <vt:lpstr>2.1 科大讯飞语音综合服务开放平台</vt:lpstr>
      <vt:lpstr>2.1 科大讯飞语音综合服务开放平台</vt:lpstr>
      <vt:lpstr>2.1 科大讯飞语音综合服务开放平台</vt:lpstr>
      <vt:lpstr>2.2 指纹识别</vt:lpstr>
      <vt:lpstr>2.2 指纹识别</vt:lpstr>
      <vt:lpstr>2.2 指纹识别</vt:lpstr>
      <vt:lpstr>2.2 指纹识别</vt:lpstr>
      <vt:lpstr>2.2 指纹识别</vt:lpstr>
      <vt:lpstr>2.3 人脸识别</vt:lpstr>
      <vt:lpstr>2.3 人脸识别</vt:lpstr>
      <vt:lpstr>2.3 人脸识别</vt:lpstr>
      <vt:lpstr>2.3 人脸识别</vt:lpstr>
      <vt:lpstr>2.3 人脸识别</vt:lpstr>
      <vt:lpstr>2.4 电子商务</vt:lpstr>
      <vt:lpstr>2.4 电子商务</vt:lpstr>
      <vt:lpstr>2.4 电子商务</vt:lpstr>
      <vt:lpstr>2.5 商业智能</vt:lpstr>
      <vt:lpstr>2.5 商业智能</vt:lpstr>
      <vt:lpstr>2.5 商业智能</vt:lpstr>
      <vt:lpstr>2.5 商业智能</vt:lpstr>
      <vt:lpstr>2.5 商业智能</vt:lpstr>
      <vt:lpstr>2.6 智能商用服务机器人</vt:lpstr>
      <vt:lpstr>2.7 智能视频监控</vt:lpstr>
      <vt:lpstr>2.7 智能视频监控</vt:lpstr>
      <vt:lpstr>2.7 智能视频监控</vt:lpstr>
      <vt:lpstr>2.7 智能视频监控</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2018-08-21T07:47:56Z</dcterms:modified>
</cp:coreProperties>
</file>

<file path=docProps/thumbnail.jpeg>
</file>